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878" r:id="rId2"/>
    <p:sldMasterId id="2147483890" r:id="rId3"/>
    <p:sldMasterId id="2147483902" r:id="rId4"/>
    <p:sldMasterId id="2147483914" r:id="rId5"/>
    <p:sldMasterId id="2147483926" r:id="rId6"/>
  </p:sldMasterIdLst>
  <p:notesMasterIdLst>
    <p:notesMasterId r:id="rId42"/>
  </p:notesMasterIdLst>
  <p:sldIdLst>
    <p:sldId id="360" r:id="rId7"/>
    <p:sldId id="356" r:id="rId8"/>
    <p:sldId id="357" r:id="rId9"/>
    <p:sldId id="292" r:id="rId10"/>
    <p:sldId id="295" r:id="rId11"/>
    <p:sldId id="293" r:id="rId12"/>
    <p:sldId id="259" r:id="rId13"/>
    <p:sldId id="274" r:id="rId14"/>
    <p:sldId id="354" r:id="rId15"/>
    <p:sldId id="297" r:id="rId16"/>
    <p:sldId id="291" r:id="rId17"/>
    <p:sldId id="285" r:id="rId18"/>
    <p:sldId id="287" r:id="rId19"/>
    <p:sldId id="355" r:id="rId20"/>
    <p:sldId id="283" r:id="rId21"/>
    <p:sldId id="315" r:id="rId22"/>
    <p:sldId id="326" r:id="rId23"/>
    <p:sldId id="327" r:id="rId24"/>
    <p:sldId id="330" r:id="rId25"/>
    <p:sldId id="331" r:id="rId26"/>
    <p:sldId id="333" r:id="rId27"/>
    <p:sldId id="335" r:id="rId28"/>
    <p:sldId id="336" r:id="rId29"/>
    <p:sldId id="347" r:id="rId30"/>
    <p:sldId id="337" r:id="rId31"/>
    <p:sldId id="339" r:id="rId32"/>
    <p:sldId id="340" r:id="rId33"/>
    <p:sldId id="316" r:id="rId34"/>
    <p:sldId id="359" r:id="rId35"/>
    <p:sldId id="275" r:id="rId36"/>
    <p:sldId id="353" r:id="rId37"/>
    <p:sldId id="277" r:id="rId38"/>
    <p:sldId id="362" r:id="rId39"/>
    <p:sldId id="358" r:id="rId40"/>
    <p:sldId id="36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74"/>
  </p:normalViewPr>
  <p:slideViewPr>
    <p:cSldViewPr snapToGrid="0">
      <p:cViewPr>
        <p:scale>
          <a:sx n="117" d="100"/>
          <a:sy n="117" d="100"/>
        </p:scale>
        <p:origin x="750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4DBB-240C-4A59-9A9A-0CC1B7CA6052}" type="datetimeFigureOut">
              <a:rPr lang="en-US" smtClean="0"/>
              <a:pPr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CD0ED-A46C-4274-84C0-F8FBBABD0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21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1C5E-4E5C-4569-97EF-47E3109A74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50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1C5E-4E5C-4569-97EF-47E3109A74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0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FDFA3-3A21-405E-A377-F2261ADED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75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FDFA3-3A21-405E-A377-F2261ADED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81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FDFA3-3A21-405E-A377-F2261ADED4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63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BIO website 8/12/15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618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BIO website 8/12/15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74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021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2464"/>
            <a:ext cx="5031685" cy="411604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>
                <a:solidFill>
                  <a:srgbClr val="0033CC"/>
                </a:solidFill>
                <a:latin typeface="Times New Roman" charset="0"/>
              </a:rPr>
              <a:t>•</a:t>
            </a:r>
            <a:r>
              <a:rPr lang="en-US" b="1">
                <a:solidFill>
                  <a:srgbClr val="0033CC"/>
                </a:solidFill>
                <a:latin typeface="Comic Sans MS" charset="0"/>
              </a:rPr>
              <a:t> </a:t>
            </a:r>
            <a:r>
              <a:rPr lang="en-US">
                <a:latin typeface="Comic Sans MS" charset="0"/>
              </a:rPr>
              <a:t>NEON represents a new way of approaching ecosystem science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–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Regional to continental scale</a:t>
            </a:r>
          </a:p>
          <a:p>
            <a:pPr>
              <a:lnSpc>
                <a:spcPct val="95000"/>
              </a:lnSpc>
            </a:pPr>
            <a:r>
              <a:rPr lang="en-US">
                <a:latin typeface="Times New Roman" charset="0"/>
              </a:rPr>
              <a:t>•</a:t>
            </a:r>
            <a:r>
              <a:rPr lang="en-US">
                <a:latin typeface="Comic Sans MS" charset="0"/>
              </a:rPr>
              <a:t> Break down barriers to progress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–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Provide timely data and promote a predictive 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understanding of the environment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Times New Roman" charset="0"/>
              </a:rPr>
              <a:t>•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</a:t>
            </a:r>
            <a:r>
              <a:rPr lang="en-US">
                <a:latin typeface="Comic Sans MS" charset="0"/>
              </a:rPr>
              <a:t>Increase interdisciplinary interactions and link diverse institutions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–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Engineering and Technology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—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wireless sensor networks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–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Information management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—</a:t>
            </a:r>
            <a:r>
              <a:rPr lang="ja-JP" altLang="en-US">
                <a:solidFill>
                  <a:srgbClr val="0033CC"/>
                </a:solidFill>
                <a:latin typeface="Times New Roman" charset="0"/>
              </a:rPr>
              <a:t>“</a:t>
            </a:r>
            <a:r>
              <a:rPr lang="en-US" altLang="ja-JP">
                <a:solidFill>
                  <a:srgbClr val="0033CC"/>
                </a:solidFill>
                <a:latin typeface="Comic Sans MS" charset="0"/>
              </a:rPr>
              <a:t>Ecoinformatics</a:t>
            </a:r>
            <a:r>
              <a:rPr lang="ja-JP" altLang="en-US">
                <a:solidFill>
                  <a:srgbClr val="0033CC"/>
                </a:solidFill>
                <a:latin typeface="Times New Roman" charset="0"/>
              </a:rPr>
              <a:t>”</a:t>
            </a:r>
            <a:endParaRPr lang="en-US" altLang="ja-JP">
              <a:solidFill>
                <a:srgbClr val="0033CC"/>
              </a:solidFill>
              <a:latin typeface="Comic Sans MS" charset="0"/>
            </a:endParaRP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–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Statistics and Mathematics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—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Forecasting and 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modeling environmental change</a:t>
            </a:r>
          </a:p>
          <a:p>
            <a:pPr>
              <a:lnSpc>
                <a:spcPct val="95000"/>
              </a:lnSpc>
            </a:pPr>
            <a:r>
              <a:rPr lang="en-US">
                <a:latin typeface="Times New Roman" charset="0"/>
              </a:rPr>
              <a:t>•</a:t>
            </a:r>
            <a:r>
              <a:rPr lang="en-US">
                <a:latin typeface="Comic Sans MS" charset="0"/>
              </a:rPr>
              <a:t> Science needed to manage natural resources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0033CC"/>
                </a:solidFill>
                <a:latin typeface="Comic Sans MS" charset="0"/>
              </a:rPr>
              <a:t>	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–</a:t>
            </a:r>
            <a:r>
              <a:rPr lang="en-US">
                <a:solidFill>
                  <a:srgbClr val="0033CC"/>
                </a:solidFill>
                <a:latin typeface="Comic Sans MS" charset="0"/>
              </a:rPr>
              <a:t> Resource managers to be integrally involved</a:t>
            </a:r>
          </a:p>
          <a:p>
            <a:pPr>
              <a:lnSpc>
                <a:spcPct val="95000"/>
              </a:lnSpc>
            </a:pPr>
            <a:r>
              <a:rPr lang="en-US">
                <a:latin typeface="Times New Roman" charset="0"/>
              </a:rPr>
              <a:t>•</a:t>
            </a:r>
            <a:r>
              <a:rPr lang="en-US">
                <a:latin typeface="Comic Sans MS" charset="0"/>
              </a:rPr>
              <a:t> Education and Public Outreach</a:t>
            </a:r>
          </a:p>
        </p:txBody>
      </p:sp>
    </p:spTree>
    <p:extLst>
      <p:ext uri="{BB962C8B-B14F-4D97-AF65-F5344CB8AC3E}">
        <p14:creationId xmlns:p14="http://schemas.microsoft.com/office/powerpoint/2010/main" xmlns="" val="30715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1C5E-4E5C-4569-97EF-47E3109A745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27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1C5E-4E5C-4569-97EF-47E3109A745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01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the BSF instructions!!!!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DEB LTREB and EEID are also included</a:t>
            </a:r>
          </a:p>
          <a:p>
            <a:endParaRPr lang="en-US" baseline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All 3 research divisions within the Biology Directorate have issued Dear Colleague Letters to collaborate with BSF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will fund US PI(s) while BSF will fund Israeli PI(s)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forms filled out by US PI; BSF forms filled out by Israeli 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In all cases, proposals submitted under the DCL are part of the regular core programs proposal review process and do not undergo separate review.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by prefacing the proposal title with “NSF-IOS-BSF:” or “NSF-DEB-BSF:” or NSF-MCB-BSF:”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04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the BSF instructions!!!!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DEB LTREB and EEID are also included</a:t>
            </a:r>
          </a:p>
          <a:p>
            <a:endParaRPr lang="en-US" baseline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All 3 research divisions within the Biology Directorate have issued Dear Colleague Letters to collaborate with BSF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will fund US PI(s) while BSF will fund Israeli PI(s)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forms filled out by US PI; BSF forms filled out by Israeli 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In all cases, proposals submitted under the DCL are part of the regular core programs proposal review process and do not undergo separate review.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by prefacing the proposal title with “NSF-IOS-BSF:” or “NSF-DEB-BSF:” or NSF-MCB-BSF:”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81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the BSF instructions!!!!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DEB LTREB and EEID are also included</a:t>
            </a:r>
          </a:p>
          <a:p>
            <a:endParaRPr lang="en-US" baseline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All 3 research divisions within the Biology Directorate have issued Dear Colleague Letters to collaborate with BSF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will fund US PI(s) while BSF will fund Israeli PI(s)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forms filled out by US PI; BSF forms filled out by Israeli 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In all cases, proposals submitted under the DCL are part of the regular core programs proposal review process and do not undergo separate review.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by prefacing the proposal title with “NSF-IOS-BSF:” or “NSF-DEB-BSF:” or NSF-MCB-BSF:”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57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Arranged by scale; about the questions not about</a:t>
            </a:r>
            <a:r>
              <a:rPr lang="en-US" baseline="0" dirty="0" smtClean="0"/>
              <a:t> your techniques or your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4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except for Beginning</a:t>
            </a:r>
            <a:r>
              <a:rPr lang="en-US" baseline="0" dirty="0" smtClean="0"/>
              <a:t> Investigators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60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C9A39-3FB1-47F7-A1A7-7BAA4967227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3738"/>
            <a:ext cx="61436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204" y="4378968"/>
            <a:ext cx="5087797" cy="41478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Arranged by Scale</a:t>
            </a:r>
          </a:p>
          <a:p>
            <a:pPr eaLnBrk="1" hangingPunct="1"/>
            <a:r>
              <a:rPr lang="en-US" dirty="0" smtClean="0"/>
              <a:t>IN DEB- BSF </a:t>
            </a:r>
            <a:r>
              <a:rPr lang="en-US" dirty="0" err="1" smtClean="0"/>
              <a:t>collab</a:t>
            </a:r>
            <a:r>
              <a:rPr lang="en-US" dirty="0" smtClean="0"/>
              <a:t> w their core program, EEID and LTREB</a:t>
            </a:r>
          </a:p>
          <a:p>
            <a:pPr eaLnBrk="1" hangingPunct="1"/>
            <a:r>
              <a:rPr lang="en-US" dirty="0" smtClean="0"/>
              <a:t>IOS and MCB – core programs only – not PGRP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939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069CB8-F204-4D06-B913-C5A26A89888A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52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94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199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025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104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610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83" name="Group 11"/>
          <p:cNvGrpSpPr>
            <a:grpSpLocks/>
          </p:cNvGrpSpPr>
          <p:nvPr userDrawn="1"/>
        </p:nvGrpSpPr>
        <p:grpSpPr bwMode="auto">
          <a:xfrm>
            <a:off x="5520267" y="249239"/>
            <a:ext cx="1145117" cy="858837"/>
            <a:chOff x="0" y="0"/>
            <a:chExt cx="410" cy="410"/>
          </a:xfrm>
        </p:grpSpPr>
        <p:pic>
          <p:nvPicPr>
            <p:cNvPr id="3084" name="Picture 12" descr="NSF&#10;logo, black letters on white center, grey outer circle"/>
            <p:cNvPicPr>
              <a:picLocks noChangeAspect="1" noChangeArrowheads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0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Oval 13"/>
            <p:cNvSpPr>
              <a:spLocks noChangeArrowheads="1"/>
            </p:cNvSpPr>
            <p:nvPr userDrawn="1"/>
          </p:nvSpPr>
          <p:spPr bwMode="auto">
            <a:xfrm>
              <a:off x="112" y="108"/>
              <a:ext cx="192" cy="19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NSF</a:t>
              </a:r>
            </a:p>
          </p:txBody>
        </p:sp>
      </p:grpSp>
      <p:sp>
        <p:nvSpPr>
          <p:cNvPr id="3095" name="Rectangle 23"/>
          <p:cNvSpPr>
            <a:spLocks noChangeArrowheads="1"/>
          </p:cNvSpPr>
          <p:nvPr userDrawn="1"/>
        </p:nvSpPr>
        <p:spPr bwMode="auto">
          <a:xfrm rot="-5400000">
            <a:off x="6093089" y="-3709723"/>
            <a:ext cx="71438" cy="12304184"/>
          </a:xfrm>
          <a:prstGeom prst="rect">
            <a:avLst/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101" name="Rectangle 29"/>
          <p:cNvSpPr>
            <a:spLocks noChangeArrowheads="1"/>
          </p:cNvSpPr>
          <p:nvPr userDrawn="1"/>
        </p:nvSpPr>
        <p:spPr bwMode="auto">
          <a:xfrm rot="-5400000">
            <a:off x="6103674" y="-3597010"/>
            <a:ext cx="71437" cy="12304184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ChangeArrowheads="1"/>
          </p:cNvSpPr>
          <p:nvPr userDrawn="1"/>
        </p:nvSpPr>
        <p:spPr bwMode="auto">
          <a:xfrm rot="-5400000">
            <a:off x="6103674" y="-3654160"/>
            <a:ext cx="71437" cy="12304184"/>
          </a:xfrm>
          <a:prstGeom prst="rect">
            <a:avLst/>
          </a:prstGeom>
          <a:gradFill rotWithShape="0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2AD34-B6D1-F040-924E-694A362D38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5673C7-C0E8-0E4E-8157-9D3C506C3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5F845-8E07-1A44-9F94-7AB7ABAEFB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D7D26-7447-BE43-84F8-9399FCD34A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79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B4504C-5134-CB43-874B-51DAE578B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F0579C-AA33-774E-8942-9D94BE4EFE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3F80F1-548D-1340-ADD9-33A0083A0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B0859-8614-3A4E-A252-41FDF3367A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C60FD-89F8-7E40-AB4F-9D70F1F2B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228600"/>
            <a:ext cx="2717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28600"/>
            <a:ext cx="7950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92AA4-A586-8E44-BEAE-D5F74B1AD0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4727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6713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006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215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C513A79-7248-439D-889E-4AAB931D5817}" type="datetimeFigureOut">
              <a:rPr lang="en-US" smtClean="0">
                <a:solidFill>
                  <a:prstClr val="black"/>
                </a:solidFill>
              </a:rPr>
              <a:pPr defTabSz="914400"/>
              <a:t>9/3/2017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1306B6A-8C65-4A42-8F64-34712F0A50A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79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6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073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DC5B261-8843-42D1-AAFC-05E20E2D9B97}" type="datetimeFigureOut">
              <a:rPr lang="en-US" smtClean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982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64" r:id="rId12"/>
    <p:sldLayoutId id="2147483865" r:id="rId13"/>
    <p:sldLayoutId id="214748387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371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0B181B9-BB5A-0C41-8351-FAE7B76DBD2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51" name="Group 27"/>
          <p:cNvGrpSpPr>
            <a:grpSpLocks noChangeAspect="1"/>
          </p:cNvGrpSpPr>
          <p:nvPr userDrawn="1"/>
        </p:nvGrpSpPr>
        <p:grpSpPr bwMode="auto">
          <a:xfrm>
            <a:off x="313267" y="6178550"/>
            <a:ext cx="645584" cy="484188"/>
            <a:chOff x="0" y="0"/>
            <a:chExt cx="410" cy="410"/>
          </a:xfrm>
        </p:grpSpPr>
        <p:pic>
          <p:nvPicPr>
            <p:cNvPr id="1046" name="Picture 22" descr="NSF&#10;logo, black letters on white center, grey outer circle"/>
            <p:cNvPicPr>
              <a:picLocks noChangeAspect="1" noChangeArrowheads="1"/>
            </p:cNvPicPr>
            <p:nvPr userDrawn="1"/>
          </p:nvPicPr>
          <p:blipFill>
            <a:blip r:embed="rId14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0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9" name="Oval 25"/>
            <p:cNvSpPr>
              <a:spLocks noChangeAspect="1" noChangeArrowheads="1"/>
            </p:cNvSpPr>
            <p:nvPr userDrawn="1"/>
          </p:nvSpPr>
          <p:spPr bwMode="auto">
            <a:xfrm>
              <a:off x="112" y="108"/>
              <a:ext cx="192" cy="19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NSF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364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>
    <p:pull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50000"/>
        <a:buFont typeface="Wingdings" charset="0"/>
        <a:buChar char="q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eld_clouds2_2ndar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:\Apodaca Work Current\NSF logo\NEW NSF Logo Design\Final\BitmapLogo_NOLayers_F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08" y="6145878"/>
            <a:ext cx="8082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81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060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eld_clouds2_2ndar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:\Apodaca Work Current\NSF logo\NEW NSF Logo Design\Final\BitmapLogo_NOLayers_F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08" y="6145878"/>
            <a:ext cx="8082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9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060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eld_clouds2_2ndar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:\Apodaca Work Current\NSF logo\NEW NSF Logo Design\Final\BitmapLogo_NOLayers_F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08" y="6145878"/>
            <a:ext cx="8082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0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060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eld_clouds2_2ndar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:\Apodaca Work Current\NSF logo\NEW NSF Logo Design\Final\BitmapLogo_NOLayers_F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08" y="6145878"/>
            <a:ext cx="8082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0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060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f.gov/pubs/2014/nsf14094/nsf14094.jsp" TargetMode="External"/><Relationship Id="rId3" Type="http://schemas.openxmlformats.org/officeDocument/2006/relationships/hyperlink" Target="mailto:melekoni@nsf.gov" TargetMode="External"/><Relationship Id="rId7" Type="http://schemas.openxmlformats.org/officeDocument/2006/relationships/hyperlink" Target="mailto:NSFDEB-BSF@nsf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pubs/2015/nsf15105/nsf15105.jsp" TargetMode="External"/><Relationship Id="rId5" Type="http://schemas.openxmlformats.org/officeDocument/2006/relationships/hyperlink" Target="http://www.nsf.gov/pubs/2015/nsf15090/nsf15090.jsp" TargetMode="External"/><Relationship Id="rId4" Type="http://schemas.openxmlformats.org/officeDocument/2006/relationships/hyperlink" Target="mailto:NSF-IOS-BSF@nsf.gov" TargetMode="External"/><Relationship Id="rId9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sfdeb.wordpress.com/" TargetMode="External"/><Relationship Id="rId2" Type="http://schemas.openxmlformats.org/officeDocument/2006/relationships/hyperlink" Target="https://nsfbiobuzz.wordpress.com/" TargetMode="Externa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nsfmcb.wordpress.com/" TargetMode="External"/><Relationship Id="rId4" Type="http://schemas.openxmlformats.org/officeDocument/2006/relationships/hyperlink" Target="https://nsfiosinfocus.wordpress.com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seek.ecoinformatics.org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2017/nsf17120/nsf17120.jsp?org=D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_clo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99457"/>
            <a:ext cx="12192000" cy="9144000"/>
          </a:xfrm>
          <a:prstGeom prst="rect">
            <a:avLst/>
          </a:prstGeom>
        </p:spPr>
      </p:pic>
      <p:sp>
        <p:nvSpPr>
          <p:cNvPr id="3" name="Title 5"/>
          <p:cNvSpPr>
            <a:spLocks noGrp="1"/>
          </p:cNvSpPr>
          <p:nvPr>
            <p:ph type="ctrTitle"/>
          </p:nvPr>
        </p:nvSpPr>
        <p:spPr>
          <a:xfrm>
            <a:off x="805543" y="1204222"/>
            <a:ext cx="10646227" cy="1569660"/>
          </a:xfrm>
          <a:gradFill>
            <a:gsLst>
              <a:gs pos="0">
                <a:schemeClr val="tx2">
                  <a:alpha val="0"/>
                </a:schemeClr>
              </a:gs>
              <a:gs pos="50000">
                <a:srgbClr val="093FAB">
                  <a:alpha val="76000"/>
                </a:srgbClr>
              </a:gs>
              <a:gs pos="100000">
                <a:srgbClr val="083796">
                  <a:alpha val="0"/>
                </a:srgb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NSF-BSF Collaborative Research</a:t>
            </a:r>
            <a:b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the Biological Sciences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7293429" y="5410200"/>
            <a:ext cx="4572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Garamond" pitchFamily="18" charset="0"/>
              </a:rPr>
              <a:t>Matthew D. Kane</a:t>
            </a:r>
          </a:p>
          <a:p>
            <a:pPr algn="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Garamond" pitchFamily="18" charset="0"/>
              </a:rPr>
              <a:t>Program Director</a:t>
            </a:r>
          </a:p>
          <a:p>
            <a:pPr algn="r" defTabSz="914400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</a:rPr>
              <a:t>Division 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</a:rPr>
              <a:t>of Environmental Biology</a:t>
            </a:r>
          </a:p>
          <a:p>
            <a:pPr algn="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Garamond" pitchFamily="18" charset="0"/>
              </a:rPr>
              <a:t>National Science </a:t>
            </a: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</a:rPr>
              <a:t>Foundation</a:t>
            </a:r>
          </a:p>
          <a:p>
            <a:pPr algn="r" defTabSz="914400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</a:rPr>
              <a:t>September, 2017</a:t>
            </a:r>
            <a:endParaRPr lang="en-US" sz="28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NSF-BSF INSTRUCTIONS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2848"/>
            <a:ext cx="10663047" cy="43778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Read the Instructions both for NSF-BSF and for the Core NSF Program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List Israeli PI as Senior Personnel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 smtClean="0"/>
              <a:t>BioSketch</a:t>
            </a:r>
            <a:r>
              <a:rPr lang="en-US" sz="2800" dirty="0" smtClean="0"/>
              <a:t> is uploaded in same section as US PI </a:t>
            </a:r>
            <a:r>
              <a:rPr lang="en-US" sz="2800" dirty="0" err="1" smtClean="0"/>
              <a:t>BioSketch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BSF budget (in US dollars) included as supplemental documentation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Make sure you include nature of collaboration &amp; history of collaboration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128016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2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 Org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746" y="195943"/>
            <a:ext cx="8599714" cy="64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1393371"/>
            <a:ext cx="290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DOES YOUR SCIENCE FIT?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422392" y="2020824"/>
            <a:ext cx="6300216" cy="4590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5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I find information about What is BEING FUNDED?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371600"/>
            <a:ext cx="38100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www.nsf.gov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49791"/>
          <a:stretch>
            <a:fillRect/>
          </a:stretch>
        </p:blipFill>
        <p:spPr bwMode="auto">
          <a:xfrm>
            <a:off x="2362200" y="2057400"/>
            <a:ext cx="7467600" cy="46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772400" y="2438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89938" y="319453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51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59" t="5364" r="-462" b="7653"/>
          <a:stretch/>
        </p:blipFill>
        <p:spPr>
          <a:xfrm>
            <a:off x="-150312" y="0"/>
            <a:ext cx="12450872" cy="68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248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94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SURE? ASK A PROGRAM DIRECTOR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76856"/>
            <a:ext cx="9345168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IS AN IMPORATANT PART OF THE NSF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NSF Program Directors will be happy to talk with your US collaborator (lead) and you prior to submission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US </a:t>
            </a:r>
            <a:r>
              <a:rPr lang="en-US" sz="2400" dirty="0" smtClean="0"/>
              <a:t>PIs </a:t>
            </a:r>
            <a:r>
              <a:rPr lang="en-US" sz="2400" dirty="0"/>
              <a:t>should send email to Program Director to set up a time, cc collaborator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Can Skype or WebEx or Call so all can be involved</a:t>
            </a:r>
          </a:p>
          <a:p>
            <a:pPr marL="310896" lvl="2" indent="0">
              <a:buNone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05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SURE? ASK A PROGRAM DIRECTOR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76856"/>
            <a:ext cx="9345168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IS AN IMPORATANT PART OF THE NSF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NSF Program Directors will be happy to talk with your US collaborator (lead) and you prior to submission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US PI should send email to Program Director to set up a time, cc collaborator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Can Skype or WebEx or Call so all can be involved</a:t>
            </a:r>
          </a:p>
          <a:p>
            <a:pPr marL="310896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926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Picking a U.S. collaborator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5647"/>
            <a:ext cx="10536501" cy="46991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Previous NSF experience useful, but </a:t>
            </a:r>
            <a:r>
              <a:rPr lang="en-US" sz="2600" u="sng" dirty="0" smtClean="0"/>
              <a:t>not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May currently have NSF funding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Programmatic considerations may affect likelihood of funding to someone who has NSF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No preference for established investigators – pick the best skills/expertise for the project not necessarily the biggest name.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Looking for a </a:t>
            </a:r>
            <a:r>
              <a:rPr lang="en-US" sz="2600" i="1" dirty="0" smtClean="0"/>
              <a:t>real</a:t>
            </a:r>
            <a:r>
              <a:rPr lang="en-US" sz="2600" dirty="0" smtClean="0"/>
              <a:t> collaboration! Commitment from US PI is important.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NSF has no preference for particular institutions; NSF funds all sizes and types.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Cannot submit the same proposal simultaneously to different NSF programs, or to other US Science agencies*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Programs within the Biology Directorate do not support biomedical research.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Lead PI must work </a:t>
            </a:r>
            <a:r>
              <a:rPr lang="en-US" sz="2600" dirty="0"/>
              <a:t>at a US academic or non-profit institution </a:t>
            </a:r>
            <a:r>
              <a:rPr lang="en-US" sz="2600" dirty="0" smtClean="0"/>
              <a:t>(not at a </a:t>
            </a:r>
            <a:r>
              <a:rPr lang="en-US" sz="2600" dirty="0"/>
              <a:t>federal </a:t>
            </a:r>
            <a:r>
              <a:rPr lang="en-US" sz="2600" dirty="0" smtClean="0"/>
              <a:t>lab).</a:t>
            </a:r>
            <a:r>
              <a:rPr lang="en-US" sz="2600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6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_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433" y="0"/>
            <a:ext cx="9142858" cy="68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2350" y="3428571"/>
            <a:ext cx="9142858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8976" y="4054920"/>
            <a:ext cx="4757056" cy="181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Preliminary Proposals due in January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Invitations issued in May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Invited Full Proposals due in August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9551948">
            <a:off x="4407683" y="3365540"/>
            <a:ext cx="48463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47071">
            <a:off x="6466544" y="3358736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8993208" y="3409094"/>
            <a:ext cx="484632" cy="9784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21183" y="4383943"/>
            <a:ext cx="3448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Accepts only Full Proposals</a:t>
            </a:r>
          </a:p>
          <a:p>
            <a:r>
              <a:rPr lang="en-US" sz="2000" b="1" dirty="0" smtClean="0"/>
              <a:t>Due Date: November 20, 2017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340" y="3844544"/>
            <a:ext cx="2906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PROCESS?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287125" y="600512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0458" y="5866623"/>
            <a:ext cx="805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Core Programs in DEB, IOS and MCB are considering going to full proposals, no deadline –</a:t>
            </a:r>
            <a:r>
              <a:rPr lang="en-US" sz="2400" b="1" dirty="0" smtClean="0">
                <a:solidFill>
                  <a:srgbClr val="FF0000"/>
                </a:solidFill>
              </a:rPr>
              <a:t>Look for the Dear Colleague Letter!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22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 </a:t>
            </a:r>
            <a:r>
              <a:rPr lang="en-US" dirty="0" smtClean="0"/>
              <a:t>Full Proposal….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2131888"/>
          </a:xfrm>
        </p:spPr>
        <p:txBody>
          <a:bodyPr/>
          <a:lstStyle/>
          <a:p>
            <a:endParaRPr lang="en-US" i="1" dirty="0" smtClean="0"/>
          </a:p>
          <a:p>
            <a:r>
              <a:rPr lang="en-US" dirty="0" smtClean="0"/>
              <a:t>      …</a:t>
            </a:r>
            <a:r>
              <a:rPr lang="en-US" b="1" dirty="0" smtClean="0"/>
              <a:t>addresses an important question </a:t>
            </a:r>
            <a:r>
              <a:rPr lang="en-US" dirty="0" smtClean="0"/>
              <a:t>in the introduction AND maintains high </a:t>
            </a:r>
            <a:r>
              <a:rPr lang="en-US" dirty="0"/>
              <a:t>enthusiasm for the proposed </a:t>
            </a:r>
            <a:r>
              <a:rPr lang="en-US" dirty="0" smtClean="0"/>
              <a:t>activities even </a:t>
            </a:r>
            <a:r>
              <a:rPr lang="en-US" dirty="0"/>
              <a:t>after the full implementation plan </a:t>
            </a:r>
            <a:r>
              <a:rPr lang="en-US" dirty="0" smtClean="0"/>
              <a:t>is articulated </a:t>
            </a:r>
            <a:r>
              <a:rPr lang="en-US" dirty="0"/>
              <a:t>in detail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139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Line 2"/>
          <p:cNvSpPr>
            <a:spLocks noChangeShapeType="1"/>
          </p:cNvSpPr>
          <p:nvPr/>
        </p:nvSpPr>
        <p:spPr bwMode="auto">
          <a:xfrm>
            <a:off x="3343275" y="4741864"/>
            <a:ext cx="1588" cy="2000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6781800" y="474980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5689600" y="474345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4495800" y="474345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9785350" y="327025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8610600" y="327660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7461250" y="327660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5089525" y="3273425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3810000" y="327660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2701925" y="3270250"/>
            <a:ext cx="0" cy="228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963988" y="13541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2109" name="Picture 13" descr="nsf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76" y="4875214"/>
            <a:ext cx="796925" cy="750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7381875" y="4941888"/>
            <a:ext cx="98425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8445500" y="4941888"/>
            <a:ext cx="98425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6326188" y="4941888"/>
            <a:ext cx="98425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5114925" y="4941888"/>
            <a:ext cx="1125538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3910014" y="4941889"/>
            <a:ext cx="1127125" cy="668337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>
            <a:off x="6248400" y="3806826"/>
            <a:ext cx="0" cy="466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9302750" y="3471863"/>
            <a:ext cx="98425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8089900" y="3471863"/>
            <a:ext cx="985838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3271838" y="3471863"/>
            <a:ext cx="1204912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7105650" y="1936750"/>
            <a:ext cx="1339850" cy="636588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6246813" y="2427289"/>
            <a:ext cx="111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H="1">
            <a:off x="6248400" y="3138489"/>
            <a:ext cx="0" cy="3333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6232525" y="3871914"/>
            <a:ext cx="127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H="1">
            <a:off x="6248400" y="4608513"/>
            <a:ext cx="0" cy="133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3973513" y="5013325"/>
            <a:ext cx="965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National</a:t>
            </a:r>
          </a:p>
          <a:p>
            <a:pPr algn="ctr" defTabSz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Aeronautic </a:t>
            </a:r>
          </a:p>
          <a:p>
            <a:pPr algn="ctr" defTabSz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and Space </a:t>
            </a:r>
          </a:p>
          <a:p>
            <a:pPr algn="ctr" defTabSz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Administration</a:t>
            </a:r>
          </a:p>
        </p:txBody>
      </p:sp>
      <p:sp>
        <p:nvSpPr>
          <p:cNvPr id="132125" name="Rectangle 29"/>
          <p:cNvSpPr>
            <a:spLocks noChangeArrowheads="1"/>
          </p:cNvSpPr>
          <p:nvPr/>
        </p:nvSpPr>
        <p:spPr bwMode="auto">
          <a:xfrm>
            <a:off x="5196709" y="5013325"/>
            <a:ext cx="979435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Environmental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Protection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Agency</a:t>
            </a:r>
          </a:p>
        </p:txBody>
      </p:sp>
      <p:sp>
        <p:nvSpPr>
          <p:cNvPr id="132126" name="Rectangle 30"/>
          <p:cNvSpPr>
            <a:spLocks noChangeArrowheads="1"/>
          </p:cNvSpPr>
          <p:nvPr/>
        </p:nvSpPr>
        <p:spPr bwMode="auto">
          <a:xfrm>
            <a:off x="6363177" y="5035550"/>
            <a:ext cx="886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Smithsonian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Institution</a:t>
            </a:r>
          </a:p>
        </p:txBody>
      </p:sp>
      <p:sp>
        <p:nvSpPr>
          <p:cNvPr id="132127" name="Rectangle 31"/>
          <p:cNvSpPr>
            <a:spLocks noChangeArrowheads="1"/>
          </p:cNvSpPr>
          <p:nvPr/>
        </p:nvSpPr>
        <p:spPr bwMode="auto">
          <a:xfrm>
            <a:off x="7444473" y="5013325"/>
            <a:ext cx="843180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Nuclear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Regulatory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Commission</a:t>
            </a:r>
          </a:p>
        </p:txBody>
      </p:sp>
      <p:sp>
        <p:nvSpPr>
          <p:cNvPr id="132128" name="Rectangle 32"/>
          <p:cNvSpPr>
            <a:spLocks noChangeArrowheads="1"/>
          </p:cNvSpPr>
          <p:nvPr/>
        </p:nvSpPr>
        <p:spPr bwMode="auto">
          <a:xfrm>
            <a:off x="8640764" y="5072063"/>
            <a:ext cx="6064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</a:rPr>
              <a:t>Other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</a:rPr>
              <a:t>agencies</a:t>
            </a: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9426124" y="3605213"/>
            <a:ext cx="7502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Commerce</a:t>
            </a:r>
          </a:p>
        </p:txBody>
      </p:sp>
      <p:sp>
        <p:nvSpPr>
          <p:cNvPr id="132130" name="Rectangle 34"/>
          <p:cNvSpPr>
            <a:spLocks noChangeArrowheads="1"/>
          </p:cNvSpPr>
          <p:nvPr/>
        </p:nvSpPr>
        <p:spPr bwMode="auto">
          <a:xfrm>
            <a:off x="5821784" y="2470151"/>
            <a:ext cx="8976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66"/>
                </a:solidFill>
              </a:rPr>
              <a:t>Science Advisor</a:t>
            </a:r>
          </a:p>
        </p:txBody>
      </p:sp>
      <p:sp>
        <p:nvSpPr>
          <p:cNvPr id="132131" name="Rectangle 35"/>
          <p:cNvSpPr>
            <a:spLocks noChangeArrowheads="1"/>
          </p:cNvSpPr>
          <p:nvPr/>
        </p:nvSpPr>
        <p:spPr bwMode="auto">
          <a:xfrm>
            <a:off x="7315200" y="2070100"/>
            <a:ext cx="973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Other boards,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councils, etc.</a:t>
            </a:r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>
            <a:off x="6248400" y="2336801"/>
            <a:ext cx="0" cy="4683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4905376" y="4206875"/>
            <a:ext cx="296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FF00"/>
                </a:solidFill>
                <a:latin typeface="Times New Roman" charset="0"/>
              </a:rPr>
              <a:t>Independent Agencies</a:t>
            </a:r>
          </a:p>
        </p:txBody>
      </p:sp>
      <p:sp>
        <p:nvSpPr>
          <p:cNvPr id="132134" name="Text Box 38"/>
          <p:cNvSpPr txBox="1">
            <a:spLocks noChangeArrowheads="1"/>
          </p:cNvSpPr>
          <p:nvPr/>
        </p:nvSpPr>
        <p:spPr bwMode="auto">
          <a:xfrm>
            <a:off x="5038725" y="2736850"/>
            <a:ext cx="264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FF00"/>
                </a:solidFill>
                <a:latin typeface="Times New Roman" charset="0"/>
              </a:rPr>
              <a:t>Major Departments</a:t>
            </a:r>
          </a:p>
        </p:txBody>
      </p:sp>
      <p:sp>
        <p:nvSpPr>
          <p:cNvPr id="132135" name="Line 39"/>
          <p:cNvSpPr>
            <a:spLocks noChangeShapeType="1"/>
          </p:cNvSpPr>
          <p:nvPr/>
        </p:nvSpPr>
        <p:spPr bwMode="auto">
          <a:xfrm>
            <a:off x="6248400" y="2270125"/>
            <a:ext cx="0" cy="133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36" name="Line 40"/>
          <p:cNvSpPr>
            <a:spLocks noChangeShapeType="1"/>
          </p:cNvSpPr>
          <p:nvPr/>
        </p:nvSpPr>
        <p:spPr bwMode="auto">
          <a:xfrm>
            <a:off x="5327650" y="1936750"/>
            <a:ext cx="0" cy="133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37" name="Rectangle 41"/>
          <p:cNvSpPr>
            <a:spLocks noChangeArrowheads="1"/>
          </p:cNvSpPr>
          <p:nvPr/>
        </p:nvSpPr>
        <p:spPr bwMode="auto">
          <a:xfrm>
            <a:off x="5468939" y="1936750"/>
            <a:ext cx="1558925" cy="636588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4051300" y="1936750"/>
            <a:ext cx="1346200" cy="636588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39" name="Text Box 43"/>
          <p:cNvSpPr txBox="1">
            <a:spLocks noChangeArrowheads="1"/>
          </p:cNvSpPr>
          <p:nvPr/>
        </p:nvSpPr>
        <p:spPr bwMode="auto">
          <a:xfrm>
            <a:off x="5610226" y="1957389"/>
            <a:ext cx="1368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>
                <a:solidFill>
                  <a:srgbClr val="FFFF66"/>
                </a:solidFill>
                <a:latin typeface="Helvetica" charset="0"/>
              </a:rPr>
              <a:t>Science Advisor</a:t>
            </a:r>
            <a:endParaRPr lang="en-US" sz="1400" b="1" i="1">
              <a:solidFill>
                <a:srgbClr val="FFFF66"/>
              </a:solidFill>
              <a:latin typeface="Helvetica" charset="0"/>
            </a:endParaRPr>
          </a:p>
        </p:txBody>
      </p:sp>
      <p:sp>
        <p:nvSpPr>
          <p:cNvPr id="132140" name="Text Box 44"/>
          <p:cNvSpPr txBox="1">
            <a:spLocks noChangeArrowheads="1"/>
          </p:cNvSpPr>
          <p:nvPr/>
        </p:nvSpPr>
        <p:spPr bwMode="auto">
          <a:xfrm>
            <a:off x="5114925" y="2136776"/>
            <a:ext cx="22113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Office of Science and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Technology Policy </a:t>
            </a:r>
          </a:p>
        </p:txBody>
      </p:sp>
      <p:sp>
        <p:nvSpPr>
          <p:cNvPr id="132141" name="Text Box 45"/>
          <p:cNvSpPr txBox="1">
            <a:spLocks noChangeArrowheads="1"/>
          </p:cNvSpPr>
          <p:nvPr/>
        </p:nvSpPr>
        <p:spPr bwMode="auto">
          <a:xfrm>
            <a:off x="3627439" y="2009776"/>
            <a:ext cx="221138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Office of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Management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 and Budget</a:t>
            </a:r>
            <a:endParaRPr lang="en-US" sz="1200">
              <a:solidFill>
                <a:srgbClr val="FFFF66"/>
              </a:solidFill>
              <a:latin typeface="Albertus Medium" charset="0"/>
            </a:endParaRPr>
          </a:p>
        </p:txBody>
      </p:sp>
      <p:sp>
        <p:nvSpPr>
          <p:cNvPr id="132142" name="Line 46"/>
          <p:cNvSpPr>
            <a:spLocks noChangeShapeType="1"/>
          </p:cNvSpPr>
          <p:nvPr/>
        </p:nvSpPr>
        <p:spPr bwMode="auto">
          <a:xfrm>
            <a:off x="7169150" y="1801814"/>
            <a:ext cx="0" cy="1349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3" name="Line 47"/>
          <p:cNvSpPr>
            <a:spLocks noChangeShapeType="1"/>
          </p:cNvSpPr>
          <p:nvPr/>
        </p:nvSpPr>
        <p:spPr bwMode="auto">
          <a:xfrm>
            <a:off x="5327650" y="1801814"/>
            <a:ext cx="0" cy="1349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4" name="Line 48"/>
          <p:cNvSpPr>
            <a:spLocks noChangeShapeType="1"/>
          </p:cNvSpPr>
          <p:nvPr/>
        </p:nvSpPr>
        <p:spPr bwMode="auto">
          <a:xfrm>
            <a:off x="6248400" y="1801814"/>
            <a:ext cx="0" cy="1349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5" name="Line 49"/>
          <p:cNvSpPr>
            <a:spLocks noChangeShapeType="1"/>
          </p:cNvSpPr>
          <p:nvPr/>
        </p:nvSpPr>
        <p:spPr bwMode="auto">
          <a:xfrm>
            <a:off x="2705100" y="3271838"/>
            <a:ext cx="7086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6" name="Rectangle 50"/>
          <p:cNvSpPr>
            <a:spLocks noChangeArrowheads="1"/>
          </p:cNvSpPr>
          <p:nvPr/>
        </p:nvSpPr>
        <p:spPr bwMode="auto">
          <a:xfrm>
            <a:off x="6964363" y="3471863"/>
            <a:ext cx="98425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7" name="Rectangle 51"/>
          <p:cNvSpPr>
            <a:spLocks noChangeArrowheads="1"/>
          </p:cNvSpPr>
          <p:nvPr/>
        </p:nvSpPr>
        <p:spPr bwMode="auto">
          <a:xfrm>
            <a:off x="5681664" y="3471863"/>
            <a:ext cx="1133475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8" name="Rectangle 52"/>
          <p:cNvSpPr>
            <a:spLocks noChangeArrowheads="1"/>
          </p:cNvSpPr>
          <p:nvPr/>
        </p:nvSpPr>
        <p:spPr bwMode="auto">
          <a:xfrm>
            <a:off x="4618038" y="3471863"/>
            <a:ext cx="91440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49" name="Rectangle 53"/>
          <p:cNvSpPr>
            <a:spLocks noChangeArrowheads="1"/>
          </p:cNvSpPr>
          <p:nvPr/>
        </p:nvSpPr>
        <p:spPr bwMode="auto">
          <a:xfrm>
            <a:off x="2209800" y="3471863"/>
            <a:ext cx="984250" cy="571500"/>
          </a:xfrm>
          <a:prstGeom prst="rect">
            <a:avLst/>
          </a:prstGeom>
          <a:solidFill>
            <a:srgbClr val="0033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50" name="Rectangle 54"/>
          <p:cNvSpPr>
            <a:spLocks noChangeArrowheads="1"/>
          </p:cNvSpPr>
          <p:nvPr/>
        </p:nvSpPr>
        <p:spPr bwMode="auto">
          <a:xfrm>
            <a:off x="2358659" y="3619500"/>
            <a:ext cx="73257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Agriculture</a:t>
            </a:r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3330576" y="3603625"/>
            <a:ext cx="11160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Health and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Human Services</a:t>
            </a:r>
          </a:p>
        </p:txBody>
      </p:sp>
      <p:sp>
        <p:nvSpPr>
          <p:cNvPr id="132152" name="Rectangle 56"/>
          <p:cNvSpPr>
            <a:spLocks noChangeArrowheads="1"/>
          </p:cNvSpPr>
          <p:nvPr/>
        </p:nvSpPr>
        <p:spPr bwMode="auto">
          <a:xfrm>
            <a:off x="4839566" y="3619500"/>
            <a:ext cx="47769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</a:rPr>
              <a:t>Interior</a:t>
            </a:r>
          </a:p>
        </p:txBody>
      </p:sp>
      <p:sp>
        <p:nvSpPr>
          <p:cNvPr id="132153" name="Rectangle 57"/>
          <p:cNvSpPr>
            <a:spLocks noChangeArrowheads="1"/>
          </p:cNvSpPr>
          <p:nvPr/>
        </p:nvSpPr>
        <p:spPr bwMode="auto">
          <a:xfrm>
            <a:off x="5747900" y="3619500"/>
            <a:ext cx="983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Transportation</a:t>
            </a:r>
          </a:p>
        </p:txBody>
      </p:sp>
      <p:sp>
        <p:nvSpPr>
          <p:cNvPr id="132154" name="Rectangle 58"/>
          <p:cNvSpPr>
            <a:spLocks noChangeArrowheads="1"/>
          </p:cNvSpPr>
          <p:nvPr/>
        </p:nvSpPr>
        <p:spPr bwMode="auto">
          <a:xfrm>
            <a:off x="7179886" y="3619500"/>
            <a:ext cx="5706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Defense</a:t>
            </a:r>
          </a:p>
        </p:txBody>
      </p:sp>
      <p:sp>
        <p:nvSpPr>
          <p:cNvPr id="132155" name="Rectangle 59"/>
          <p:cNvSpPr>
            <a:spLocks noChangeArrowheads="1"/>
          </p:cNvSpPr>
          <p:nvPr/>
        </p:nvSpPr>
        <p:spPr bwMode="auto">
          <a:xfrm>
            <a:off x="8375683" y="3619500"/>
            <a:ext cx="48571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latin typeface="Helvetica" charset="0"/>
              </a:rPr>
              <a:t>Energy</a:t>
            </a:r>
          </a:p>
        </p:txBody>
      </p:sp>
      <p:sp>
        <p:nvSpPr>
          <p:cNvPr id="132156" name="Line 60"/>
          <p:cNvSpPr>
            <a:spLocks noChangeShapeType="1"/>
          </p:cNvSpPr>
          <p:nvPr/>
        </p:nvSpPr>
        <p:spPr bwMode="auto">
          <a:xfrm>
            <a:off x="3343276" y="4741863"/>
            <a:ext cx="55975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57" name="Line 61"/>
          <p:cNvSpPr>
            <a:spLocks noChangeShapeType="1"/>
          </p:cNvSpPr>
          <p:nvPr/>
        </p:nvSpPr>
        <p:spPr bwMode="auto">
          <a:xfrm>
            <a:off x="7878763" y="4741864"/>
            <a:ext cx="0" cy="2000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158" name="Rectangle 62"/>
          <p:cNvSpPr>
            <a:spLocks noChangeArrowheads="1"/>
          </p:cNvSpPr>
          <p:nvPr/>
        </p:nvSpPr>
        <p:spPr bwMode="auto">
          <a:xfrm>
            <a:off x="9366250" y="5676900"/>
            <a:ext cx="92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132159" name="Group 63"/>
          <p:cNvGrpSpPr>
            <a:grpSpLocks/>
          </p:cNvGrpSpPr>
          <p:nvPr/>
        </p:nvGrpSpPr>
        <p:grpSpPr bwMode="auto">
          <a:xfrm>
            <a:off x="5256214" y="533401"/>
            <a:ext cx="1984375" cy="1281113"/>
            <a:chOff x="2351" y="336"/>
            <a:chExt cx="1250" cy="807"/>
          </a:xfrm>
        </p:grpSpPr>
        <p:sp>
          <p:nvSpPr>
            <p:cNvPr id="132160" name="Rectangle 64"/>
            <p:cNvSpPr>
              <a:spLocks noChangeArrowheads="1"/>
            </p:cNvSpPr>
            <p:nvPr/>
          </p:nvSpPr>
          <p:spPr bwMode="auto">
            <a:xfrm>
              <a:off x="2351" y="336"/>
              <a:ext cx="1250" cy="799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2161" name="Text Box 65"/>
            <p:cNvSpPr txBox="1">
              <a:spLocks noChangeArrowheads="1"/>
            </p:cNvSpPr>
            <p:nvPr/>
          </p:nvSpPr>
          <p:spPr bwMode="auto">
            <a:xfrm>
              <a:off x="2448" y="912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00"/>
                  </a:solidFill>
                </a:rPr>
                <a:t>U.S. President</a:t>
              </a:r>
              <a:endParaRPr lang="en-US" sz="2400">
                <a:solidFill>
                  <a:srgbClr val="FFFF00"/>
                </a:solidFill>
                <a:latin typeface="Times New Roman" charset="0"/>
              </a:endParaRPr>
            </a:p>
          </p:txBody>
        </p:sp>
        <p:pic>
          <p:nvPicPr>
            <p:cNvPr id="132162" name="Picture 66" descr="Photo of the Presidential Se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" y="368"/>
              <a:ext cx="555" cy="5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163" name="Line 67"/>
          <p:cNvSpPr>
            <a:spLocks noChangeShapeType="1"/>
          </p:cNvSpPr>
          <p:nvPr/>
        </p:nvSpPr>
        <p:spPr bwMode="auto">
          <a:xfrm>
            <a:off x="8934450" y="4743451"/>
            <a:ext cx="0" cy="2000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61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055" y="-190030"/>
            <a:ext cx="9199418" cy="594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NAleaves.png"/>
          <p:cNvPicPr>
            <a:picLocks noChangeAspect="1"/>
          </p:cNvPicPr>
          <p:nvPr/>
        </p:nvPicPr>
        <p:blipFill>
          <a:blip r:embed="rId3" cstate="print">
            <a:lum bright="34000" contrast="-59000"/>
          </a:blip>
          <a:srcRect l="18293" t="12558" r="22255" b="50000"/>
          <a:stretch>
            <a:fillRect/>
          </a:stretch>
        </p:blipFill>
        <p:spPr>
          <a:xfrm>
            <a:off x="9285880" y="5105400"/>
            <a:ext cx="2040340" cy="1752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47308" y="2922705"/>
            <a:ext cx="3780117" cy="160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Review Criteria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Intellectual Merit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Broader Impact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94" y="54093"/>
            <a:ext cx="1887739" cy="1900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3588" y="6137512"/>
            <a:ext cx="5923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NSF Strategic Plan for 2014-2018; available at http</a:t>
            </a:r>
            <a:r>
              <a:rPr lang="en-US" sz="1000" dirty="0"/>
              <a:t>://www.nsf.gov/pubs/2014/nsf14043/nsf14043.pdf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46991" y="4073854"/>
            <a:ext cx="6180485" cy="147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NSF Mission 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(from 1950 Act)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Arial Rounded MT Bold" panose="020F0704030504030204" pitchFamily="34" charset="0"/>
              </a:rPr>
              <a:t>To promote the progress of science; to advance the national health, prosperity, and welfare; and to secure the national defense; and for all other purposes.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07613" y="1912041"/>
            <a:ext cx="6456733" cy="126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Strategic Goals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Transform the frontiers of science and engineering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Stimulate innovation and address societal needs through research and education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30391" y="598900"/>
            <a:ext cx="6775955" cy="915243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chemeClr val="accent5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NSF review criteria align with strategic goals and mission</a:t>
            </a:r>
            <a:endParaRPr lang="en-US" sz="3800" dirty="0">
              <a:solidFill>
                <a:schemeClr val="accent5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126815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522514"/>
            <a:ext cx="7429500" cy="1143000"/>
          </a:xfrm>
        </p:spPr>
        <p:txBody>
          <a:bodyPr/>
          <a:lstStyle/>
          <a:p>
            <a:r>
              <a:rPr lang="en-US" dirty="0" smtClean="0"/>
              <a:t>What is Intellectual Merit?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07028"/>
            <a:ext cx="7162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Quality of the science</a:t>
            </a:r>
          </a:p>
          <a:p>
            <a:pPr lvl="1"/>
            <a:r>
              <a:rPr lang="en-US" sz="3200" dirty="0" smtClean="0"/>
              <a:t>Does it answer an important question?</a:t>
            </a:r>
          </a:p>
          <a:p>
            <a:pPr lvl="1"/>
            <a:r>
              <a:rPr lang="en-US" sz="3200" dirty="0" smtClean="0"/>
              <a:t>Is it novel and exciting?</a:t>
            </a:r>
          </a:p>
          <a:p>
            <a:pPr lvl="1"/>
            <a:r>
              <a:rPr lang="en-US" sz="3200" dirty="0" smtClean="0"/>
              <a:t>Will it move the field forward?</a:t>
            </a:r>
          </a:p>
          <a:p>
            <a:pPr lvl="1"/>
            <a:r>
              <a:rPr lang="en-US" sz="3200" dirty="0" smtClean="0"/>
              <a:t>Is it well conceived and well planned?</a:t>
            </a:r>
          </a:p>
          <a:p>
            <a:pPr lvl="3"/>
            <a:r>
              <a:rPr lang="en-US" sz="2800" dirty="0"/>
              <a:t>Experiments will, in fact, test the hypotheses</a:t>
            </a:r>
          </a:p>
          <a:p>
            <a:pPr lvl="3"/>
            <a:r>
              <a:rPr lang="en-US" sz="2800" dirty="0" smtClean="0"/>
              <a:t>Experimental design is feasible, with well thought out alternatives</a:t>
            </a:r>
          </a:p>
        </p:txBody>
      </p:sp>
    </p:spTree>
    <p:extLst>
      <p:ext uri="{BB962C8B-B14F-4D97-AF65-F5344CB8AC3E}">
        <p14:creationId xmlns:p14="http://schemas.microsoft.com/office/powerpoint/2010/main" xmlns="" val="7171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66700"/>
            <a:ext cx="721995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Broader Impacts?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01" y="1276918"/>
            <a:ext cx="9915525" cy="4104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activities that</a:t>
            </a:r>
            <a:r>
              <a:rPr lang="en-US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/>
              <a:t>Advances discovery while promoting teaching, training and learning</a:t>
            </a:r>
            <a:endParaRPr lang="en-US" sz="1050" b="1" dirty="0"/>
          </a:p>
          <a:p>
            <a:r>
              <a:rPr lang="en-US" sz="3200" b="1" dirty="0" smtClean="0"/>
              <a:t>Broadens participation of underrepresented groups  </a:t>
            </a:r>
            <a:endParaRPr lang="en-US" sz="1050" b="1" dirty="0"/>
          </a:p>
          <a:p>
            <a:r>
              <a:rPr lang="en-US" sz="3200" b="1" dirty="0" smtClean="0"/>
              <a:t>Enhance infrastructure for research and education </a:t>
            </a:r>
            <a:endParaRPr lang="en-US" sz="1050" b="1" dirty="0"/>
          </a:p>
          <a:p>
            <a:r>
              <a:rPr lang="en-US" sz="3200" b="1" dirty="0" smtClean="0"/>
              <a:t>Broadly disseminate findings  </a:t>
            </a:r>
            <a:endParaRPr lang="en-US" sz="1050" b="1" dirty="0"/>
          </a:p>
          <a:p>
            <a:r>
              <a:rPr lang="en-US" sz="3200" b="1" dirty="0" smtClean="0"/>
              <a:t>Benefit society</a:t>
            </a:r>
          </a:p>
          <a:p>
            <a:pPr lvl="1"/>
            <a:r>
              <a:rPr lang="en-US" sz="2400" b="1" i="1" dirty="0" smtClean="0">
                <a:solidFill>
                  <a:schemeClr val="accent2"/>
                </a:solidFill>
              </a:rPr>
              <a:t>Can include potential applied uses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4000" b="1" i="1" dirty="0">
                <a:solidFill>
                  <a:schemeClr val="accent2"/>
                </a:solidFill>
              </a:rPr>
              <a:t>http://www.nsf.gov/pubs/gpg/broaderimpacts.pdf</a:t>
            </a:r>
          </a:p>
        </p:txBody>
      </p:sp>
      <p:sp>
        <p:nvSpPr>
          <p:cNvPr id="4" name="TextBox 3"/>
          <p:cNvSpPr txBox="1"/>
          <p:nvPr/>
        </p:nvSpPr>
        <p:spPr>
          <a:xfrm rot="20508051">
            <a:off x="8187722" y="3488550"/>
            <a:ext cx="4179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B050"/>
                </a:solidFill>
              </a:rPr>
              <a:t>Not a checklist!</a:t>
            </a:r>
          </a:p>
        </p:txBody>
      </p:sp>
    </p:spTree>
    <p:extLst>
      <p:ext uri="{BB962C8B-B14F-4D97-AF65-F5344CB8AC3E}">
        <p14:creationId xmlns:p14="http://schemas.microsoft.com/office/powerpoint/2010/main" xmlns="" val="182661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444" y="1730825"/>
            <a:ext cx="9910788" cy="501967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 smtClean="0"/>
              <a:t>Education and training of undergraduates, graduate students and postdocs.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6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 smtClean="0"/>
              <a:t>Partnerships </a:t>
            </a:r>
            <a:r>
              <a:rPr lang="en-US" sz="6000" dirty="0"/>
              <a:t>with museums, nature centers, science centers, and similar institutions to develop exhibits in science, math, and engineering.</a:t>
            </a:r>
          </a:p>
          <a:p>
            <a:pPr marL="1431036" lvl="8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 smtClean="0"/>
              <a:t>Citizen Science Activities - involve </a:t>
            </a:r>
            <a:r>
              <a:rPr lang="en-US" sz="6000" dirty="0"/>
              <a:t>the public </a:t>
            </a:r>
            <a:r>
              <a:rPr lang="en-US" sz="6000" dirty="0" smtClean="0"/>
              <a:t>where </a:t>
            </a:r>
            <a:r>
              <a:rPr lang="en-US" sz="6000" dirty="0"/>
              <a:t>possible, in research and education activities</a:t>
            </a:r>
            <a:r>
              <a:rPr lang="en-US" sz="6000" dirty="0" smtClean="0"/>
              <a:t>.</a:t>
            </a:r>
          </a:p>
          <a:p>
            <a:pPr lvl="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/>
              <a:t>Give science and engineering presentations to the broader community (e.g., at museums and libraries, on radio shows, and in other such venues).</a:t>
            </a:r>
          </a:p>
          <a:p>
            <a:pPr marL="16002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000" dirty="0"/>
              <a:t>Participate in multi- and interdisciplinary conferences, workshops, and research </a:t>
            </a:r>
            <a:r>
              <a:rPr lang="en-US" sz="6000" dirty="0" smtClean="0"/>
              <a:t>activities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6000" dirty="0"/>
              <a:t>Integrate research with education </a:t>
            </a:r>
            <a:r>
              <a:rPr lang="en-US" sz="6000" dirty="0" smtClean="0"/>
              <a:t>activities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6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6000" dirty="0" smtClean="0"/>
              <a:t>For </a:t>
            </a:r>
            <a:r>
              <a:rPr lang="en-US" sz="6000" dirty="0"/>
              <a:t>more information visit the National Alliance for Broader Impacts at https://</a:t>
            </a:r>
            <a:r>
              <a:rPr lang="en-US" sz="6000" dirty="0" err="1"/>
              <a:t>broaderimpacts.net</a:t>
            </a:r>
            <a:r>
              <a:rPr lang="en-US" sz="6000" dirty="0" smtClean="0"/>
              <a:t>/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9443" y="556474"/>
            <a:ext cx="9720072" cy="1499616"/>
          </a:xfrm>
        </p:spPr>
        <p:txBody>
          <a:bodyPr/>
          <a:lstStyle/>
          <a:p>
            <a:r>
              <a:rPr lang="en-US" dirty="0" smtClean="0"/>
              <a:t>Examples of BROADER IMPACTS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9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7225" y="686396"/>
            <a:ext cx="8733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4BACC6"/>
                </a:solidFill>
                <a:latin typeface="Arial Rounded MT Bold" panose="020F0704030504030204" pitchFamily="34" charset="0"/>
                <a:ea typeface="+mj-ea"/>
                <a:cs typeface="Aharoni" panose="02010803020104030203" pitchFamily="2" charset="-79"/>
              </a:rPr>
              <a:t>What makes a proposal competitive?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2466" y="1181971"/>
            <a:ext cx="7593535" cy="52554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timely and compelling idea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Sound justification for the work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Testable hypothesis(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with predictions, tests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Clear, succinct experimental design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realistic scope of work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Knowledge of subject area, pertinent literature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Sound scientific rationale and theoretical context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Experience in essential methodology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Preliminary data or record of publication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 management plan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Goals for future work</a:t>
            </a:r>
          </a:p>
          <a:p>
            <a:pPr marL="285750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clearly and carefully proofread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51" y="4535342"/>
            <a:ext cx="254834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155" y="670388"/>
            <a:ext cx="5673690" cy="1374169"/>
          </a:xfrm>
        </p:spPr>
        <p:txBody>
          <a:bodyPr>
            <a:normAutofit/>
          </a:bodyPr>
          <a:lstStyle/>
          <a:p>
            <a:r>
              <a:rPr lang="en-US" smtClean="0"/>
              <a:t>Transformative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16" y="2573417"/>
            <a:ext cx="10386968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Is it transformative?</a:t>
            </a:r>
          </a:p>
          <a:p>
            <a:pPr marL="128016" lvl="1" indent="0">
              <a:buNone/>
            </a:pPr>
            <a:r>
              <a:rPr lang="en-US" sz="2400" i="1" dirty="0" smtClean="0"/>
              <a:t>“Transformative research involves ideas, discoveries, or tools that radically change our understanding of an important existing scientific or engineering concept or educational practice or leads to the creation of a new paradigm or field of science, engineering, or education. Such research challenges current understanding or provides pathways to new frontiers.”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 proposal does NOT have to be deemed potentially transformative to be funded, but should have strong potential for impact on the field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1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24600" y="4646610"/>
            <a:ext cx="4114800" cy="17399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Individual Reviewers (at least 3)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Prepare written reviews based on NSF Criteria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Intellectual Merit, Broader Impa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cts)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Have expertise in subject of proposal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Faculty (mostly),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Gov’t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(sometimes)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52600" y="4090986"/>
            <a:ext cx="4114800" cy="22891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Program Director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Reads your proposal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Determines if it is relevant to program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Develops thematic Panels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Assigns your proposal to a Panel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Recruits the Panelists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Assigns reviewers to proposal based on interest &amp; expertise of panelist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324600" y="2133597"/>
            <a:ext cx="4114800" cy="175432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Review Panel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Composed of the Reviewers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Discuss Strengths/Weaknesses of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Intellectual Merit &amp;  Broader Impacts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Assigned “Scribe” writes Panel Summary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Ranks your proposal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52600" y="2133598"/>
            <a:ext cx="4114800" cy="14652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Principal Investigator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Identify relevant NSF program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Develop proposal &amp; load into NSF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Fastlane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Get feedback before you submit</a:t>
            </a: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8153400" y="4189410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 flipV="1">
            <a:off x="3581400" y="3657597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600" y="152398"/>
            <a:ext cx="4114800" cy="14652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Program Director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Approves Panel Summary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Evaluates panel recommendations</a:t>
            </a:r>
          </a:p>
          <a:p>
            <a:pPr marL="120650" indent="-12065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Makes analysis &amp; recommendation (award, decline)</a:t>
            </a:r>
          </a:p>
        </p:txBody>
      </p:sp>
      <p:sp>
        <p:nvSpPr>
          <p:cNvPr id="11" name="Up Arrow 10"/>
          <p:cNvSpPr/>
          <p:nvPr/>
        </p:nvSpPr>
        <p:spPr>
          <a:xfrm rot="16200000" flipV="1">
            <a:off x="5905500" y="5370510"/>
            <a:ext cx="457200" cy="381000"/>
          </a:xfrm>
          <a:prstGeom prst="upArrow">
            <a:avLst/>
          </a:prstGeom>
          <a:solidFill>
            <a:srgbClr val="E98412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>
            <a:off x="8153400" y="1676397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152397"/>
            <a:ext cx="441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Who Evaluates Your Proposal?  </a:t>
            </a:r>
          </a:p>
          <a:p>
            <a:pPr eaLnBrk="1" hangingPunct="1"/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Overview of Review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26748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318675" y="1545163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buClr>
                <a:srgbClr val="2E75B6"/>
              </a:buClr>
            </a:pPr>
            <a:r>
              <a:rPr lang="en-US" sz="2400" b="1" kern="0" dirty="0">
                <a:solidFill>
                  <a:srgbClr val="2E75B6"/>
                </a:solidFill>
              </a:rPr>
              <a:t>Low Priority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sz="2000" kern="0" dirty="0"/>
              <a:t>Weaknesses in intellectual merit or broader impacts or both </a:t>
            </a:r>
            <a:r>
              <a:rPr lang="en-US" sz="2000" i="1" kern="0" dirty="0"/>
              <a:t>and/or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sz="2000" kern="0" dirty="0"/>
              <a:t>Likely to have incremental impact</a:t>
            </a:r>
          </a:p>
          <a:p>
            <a:endParaRPr lang="en-US" sz="2000" kern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40162" y="3776133"/>
            <a:ext cx="3944073" cy="1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2E75B6"/>
                </a:solidFill>
                <a:cs typeface="Arial" panose="020B0604020202020204" pitchFamily="34" charset="0"/>
              </a:rPr>
              <a:t>Medium Priority</a:t>
            </a:r>
            <a:endParaRPr lang="en-US" sz="2400" dirty="0">
              <a:solidFill>
                <a:srgbClr val="2E75B6"/>
              </a:solidFill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anose="020F0502020204030204" pitchFamily="34" charset="0"/>
              </a:rPr>
              <a:t>Strong in </a:t>
            </a:r>
            <a:r>
              <a:rPr lang="en-US" sz="2000" u="sng" dirty="0">
                <a:latin typeface="Calibri" panose="020F0502020204030204" pitchFamily="34" charset="0"/>
              </a:rPr>
              <a:t>both</a:t>
            </a:r>
            <a:r>
              <a:rPr lang="en-US" sz="2000" dirty="0">
                <a:latin typeface="Calibri" panose="020F0502020204030204" pitchFamily="34" charset="0"/>
              </a:rPr>
              <a:t> intellectual merit </a:t>
            </a:r>
            <a:r>
              <a:rPr lang="en-US" sz="2000" u="sng" dirty="0">
                <a:latin typeface="Calibri" panose="020F0502020204030204" pitchFamily="34" charset="0"/>
              </a:rPr>
              <a:t>and</a:t>
            </a:r>
            <a:r>
              <a:rPr lang="en-US" sz="2000" dirty="0">
                <a:latin typeface="Calibri" panose="020F0502020204030204" pitchFamily="34" charset="0"/>
              </a:rPr>
              <a:t> broader impacts, </a:t>
            </a:r>
            <a:r>
              <a:rPr lang="en-US" sz="2000" i="1" dirty="0">
                <a:latin typeface="Calibri" panose="020F0502020204030204" pitchFamily="34" charset="0"/>
              </a:rPr>
              <a:t>but</a:t>
            </a:r>
            <a:r>
              <a:rPr lang="en-US" sz="20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17532" y="3699932"/>
            <a:ext cx="4172673" cy="20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2E75B6"/>
              </a:buClr>
              <a:buFontTx/>
              <a:buChar char="•"/>
            </a:pPr>
            <a:r>
              <a:rPr lang="en-US" sz="2400" b="1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Non-competitive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u="sng" dirty="0">
                <a:latin typeface="Calibri" panose="020F0502020204030204" pitchFamily="34" charset="0"/>
              </a:rPr>
              <a:t>Seriously flawed</a:t>
            </a:r>
            <a:r>
              <a:rPr lang="en-US" sz="2000" dirty="0">
                <a:latin typeface="Calibri" panose="020F0502020204030204" pitchFamily="34" charset="0"/>
              </a:rPr>
              <a:t> in some fundamental way </a:t>
            </a:r>
            <a:r>
              <a:rPr lang="en-US" sz="2000" i="1" dirty="0">
                <a:latin typeface="Calibri" panose="020F0502020204030204" pitchFamily="34" charset="0"/>
              </a:rPr>
              <a:t>and/or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anose="020F0502020204030204" pitchFamily="34" charset="0"/>
              </a:rPr>
              <a:t>Missing some crucial element or idea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1" y="1595965"/>
            <a:ext cx="4718475" cy="2819400"/>
            <a:chOff x="-70275" y="1333500"/>
            <a:chExt cx="4718475" cy="2819400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 bwMode="auto">
            <a:xfrm>
              <a:off x="609600" y="1333500"/>
              <a:ext cx="4038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eaLnBrk="1" hangingPunct="1">
                <a:buClr>
                  <a:srgbClr val="2E75B6"/>
                </a:buClr>
              </a:pPr>
              <a:r>
                <a:rPr lang="en-US" sz="2400" b="1" kern="0" dirty="0">
                  <a:solidFill>
                    <a:srgbClr val="2E75B6"/>
                  </a:solidFill>
                </a:rPr>
                <a:t>High Priority</a:t>
              </a:r>
            </a:p>
            <a:p>
              <a:pPr lvl="1" eaLnBrk="1" hangingPunct="1">
                <a:buFont typeface="Calibri" panose="020F0502020204030204" pitchFamily="34" charset="0"/>
                <a:buChar char="–"/>
              </a:pPr>
              <a:r>
                <a:rPr lang="en-US" sz="2000" kern="0" dirty="0"/>
                <a:t>Strongest in </a:t>
              </a:r>
              <a:r>
                <a:rPr lang="en-US" sz="2000" u="sng" kern="0" dirty="0"/>
                <a:t>both</a:t>
              </a:r>
              <a:r>
                <a:rPr lang="en-US" sz="2000" kern="0" dirty="0"/>
                <a:t> intellectual merit and broader impacts </a:t>
              </a:r>
            </a:p>
            <a:p>
              <a:pPr lvl="1" eaLnBrk="1" hangingPunct="1">
                <a:buFont typeface="Calibri" panose="020F0502020204030204" pitchFamily="34" charset="0"/>
                <a:buChar char="–"/>
              </a:pPr>
              <a:r>
                <a:rPr lang="en-US" sz="2000" kern="0" dirty="0"/>
                <a:t>Most likely to contain transformative ideas</a:t>
              </a:r>
            </a:p>
          </p:txBody>
        </p:sp>
        <p:sp>
          <p:nvSpPr>
            <p:cNvPr id="6" name="Explosion 1 5"/>
            <p:cNvSpPr/>
            <p:nvPr/>
          </p:nvSpPr>
          <p:spPr>
            <a:xfrm rot="19569251">
              <a:off x="-70275" y="2275599"/>
              <a:ext cx="1664434" cy="80132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</a:rPr>
                <a:t>WOW!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600199" y="266700"/>
            <a:ext cx="7686675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How the panel Rates your Proposal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DEB NSF-BSF proposals: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6" y="1978472"/>
            <a:ext cx="10732168" cy="3450176"/>
          </a:xfrm>
          <a:ln>
            <a:noFill/>
          </a:ln>
        </p:spPr>
        <p:txBody>
          <a:bodyPr tIns="45720" numCol="2">
            <a:normAutofit fontScale="92500" lnSpcReduction="20000"/>
          </a:bodyPr>
          <a:lstStyle/>
          <a:p>
            <a:pPr marL="310896" lvl="2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300" b="1" dirty="0" smtClean="0">
                <a:solidFill>
                  <a:schemeClr val="accent2"/>
                </a:solidFill>
              </a:rPr>
              <a:t>2015</a:t>
            </a:r>
            <a:endParaRPr lang="en-US" sz="4300" b="1" dirty="0">
              <a:solidFill>
                <a:schemeClr val="accent2"/>
              </a:solidFill>
            </a:endParaRPr>
          </a:p>
          <a:p>
            <a:pPr marL="310896" lvl="2" indent="0">
              <a:buNone/>
            </a:pPr>
            <a:r>
              <a:rPr lang="en-US" sz="4000" u="sng" dirty="0" smtClean="0"/>
              <a:t>25</a:t>
            </a:r>
            <a:r>
              <a:rPr lang="en-US" sz="4000" dirty="0" smtClean="0"/>
              <a:t>	</a:t>
            </a:r>
            <a:r>
              <a:rPr lang="en-US" sz="2800" dirty="0" smtClean="0"/>
              <a:t>  Preproposals </a:t>
            </a:r>
          </a:p>
          <a:p>
            <a:pPr marL="310896" lvl="2" indent="0">
              <a:buNone/>
            </a:pPr>
            <a:r>
              <a:rPr lang="en-US" sz="2800" dirty="0" smtClean="0"/>
              <a:t>         Submitted</a:t>
            </a:r>
            <a:endParaRPr lang="en-US" sz="2800" dirty="0"/>
          </a:p>
          <a:p>
            <a:pPr marL="310896" lvl="2" indent="0">
              <a:buNone/>
            </a:pPr>
            <a:r>
              <a:rPr lang="en-US" sz="4000" u="sng" dirty="0" smtClean="0"/>
              <a:t>3</a:t>
            </a:r>
            <a:r>
              <a:rPr lang="en-US" sz="2800" dirty="0" smtClean="0"/>
              <a:t>      Invited for </a:t>
            </a:r>
          </a:p>
          <a:p>
            <a:pPr marL="310896" lvl="2" indent="0">
              <a:buNone/>
            </a:pPr>
            <a:r>
              <a:rPr lang="en-US" sz="2800" dirty="0" smtClean="0"/>
              <a:t>         Full Proposal</a:t>
            </a:r>
          </a:p>
          <a:p>
            <a:pPr marL="310896" lvl="2" indent="0">
              <a:buNone/>
            </a:pPr>
            <a:r>
              <a:rPr lang="en-US" sz="4000" u="sng" dirty="0" smtClean="0"/>
              <a:t>2 </a:t>
            </a:r>
            <a:r>
              <a:rPr lang="en-US" sz="2800" dirty="0" smtClean="0"/>
              <a:t>     Funded Projects</a:t>
            </a:r>
          </a:p>
          <a:p>
            <a:pPr marL="310896" lvl="2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310896" lvl="2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300" b="1" dirty="0" smtClean="0">
                <a:solidFill>
                  <a:schemeClr val="accent2"/>
                </a:solidFill>
              </a:rPr>
              <a:t>2016</a:t>
            </a:r>
            <a:endParaRPr lang="en-US" sz="4300" b="1" dirty="0">
              <a:solidFill>
                <a:schemeClr val="accent2"/>
              </a:solidFill>
            </a:endParaRPr>
          </a:p>
          <a:p>
            <a:pPr marL="310896" lvl="2" indent="0">
              <a:buClr>
                <a:srgbClr val="2683C6"/>
              </a:buClr>
              <a:buNone/>
            </a:pPr>
            <a:r>
              <a:rPr lang="en-US" sz="4000" u="sng" dirty="0" smtClean="0">
                <a:solidFill>
                  <a:prstClr val="black"/>
                </a:solidFill>
              </a:rPr>
              <a:t>24</a:t>
            </a:r>
            <a:r>
              <a:rPr lang="en-US" sz="2800" dirty="0" smtClean="0">
                <a:solidFill>
                  <a:prstClr val="black"/>
                </a:solidFill>
              </a:rPr>
              <a:t>   Preproposals</a:t>
            </a:r>
          </a:p>
          <a:p>
            <a:pPr marL="310896" lvl="2" indent="0">
              <a:buClr>
                <a:srgbClr val="2683C6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    Submitted</a:t>
            </a:r>
          </a:p>
          <a:p>
            <a:pPr marL="310896" lvl="2" indent="0">
              <a:buClr>
                <a:srgbClr val="2683C6"/>
              </a:buClr>
              <a:buNone/>
            </a:pPr>
            <a:r>
              <a:rPr lang="en-US" sz="4000" u="sng" dirty="0" smtClean="0">
                <a:solidFill>
                  <a:prstClr val="black"/>
                </a:solidFill>
              </a:rPr>
              <a:t>10</a:t>
            </a:r>
            <a:r>
              <a:rPr lang="en-US" sz="2800" dirty="0" smtClean="0">
                <a:solidFill>
                  <a:prstClr val="black"/>
                </a:solidFill>
              </a:rPr>
              <a:t>    Invited for</a:t>
            </a:r>
          </a:p>
          <a:p>
            <a:pPr marL="310896" lvl="2" indent="0">
              <a:buClr>
                <a:srgbClr val="2683C6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     Full Proposal</a:t>
            </a:r>
          </a:p>
          <a:p>
            <a:pPr marL="310896" lvl="2" indent="0">
              <a:buClr>
                <a:srgbClr val="2683C6"/>
              </a:buClr>
              <a:buNone/>
            </a:pPr>
            <a:r>
              <a:rPr lang="en-US" sz="4000" u="sng" dirty="0" smtClean="0"/>
              <a:t>4 </a:t>
            </a:r>
            <a:r>
              <a:rPr lang="en-US" sz="2800" dirty="0" smtClean="0"/>
              <a:t>      Funded Projects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4663" y="4924249"/>
            <a:ext cx="9339001" cy="13849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10896" lvl="2"/>
            <a:endParaRPr lang="en-US" sz="2800" b="1" dirty="0">
              <a:solidFill>
                <a:prstClr val="black"/>
              </a:solidFill>
            </a:endParaRPr>
          </a:p>
          <a:p>
            <a:pPr marL="310896" lvl="2"/>
            <a:r>
              <a:rPr lang="en-US" sz="2800" b="1" dirty="0">
                <a:solidFill>
                  <a:prstClr val="black"/>
                </a:solidFill>
              </a:rPr>
              <a:t>Funding rate = </a:t>
            </a:r>
            <a:r>
              <a:rPr lang="en-US" sz="2800" b="1" dirty="0" smtClean="0">
                <a:solidFill>
                  <a:prstClr val="black"/>
                </a:solidFill>
              </a:rPr>
              <a:t>66%</a:t>
            </a:r>
            <a:endParaRPr lang="en-US" sz="2800" b="1" dirty="0">
              <a:solidFill>
                <a:prstClr val="black"/>
              </a:solidFill>
            </a:endParaRPr>
          </a:p>
          <a:p>
            <a:pPr marL="310896" lvl="2"/>
            <a:endParaRPr lang="en-US" sz="2800" b="1" dirty="0">
              <a:solidFill>
                <a:prstClr val="black"/>
              </a:solidFill>
            </a:endParaRPr>
          </a:p>
          <a:p>
            <a:pPr marL="310896" lvl="2"/>
            <a:r>
              <a:rPr lang="en-US" sz="2800" b="1" dirty="0">
                <a:solidFill>
                  <a:prstClr val="black"/>
                </a:solidFill>
              </a:rPr>
              <a:t> </a:t>
            </a:r>
          </a:p>
          <a:p>
            <a:pPr marL="310896" lvl="2"/>
            <a:r>
              <a:rPr lang="en-US" sz="2800" b="1" dirty="0">
                <a:solidFill>
                  <a:prstClr val="black"/>
                </a:solidFill>
              </a:rPr>
              <a:t>Funding rate = </a:t>
            </a:r>
            <a:r>
              <a:rPr lang="en-US" sz="2800" b="1" dirty="0" smtClean="0">
                <a:solidFill>
                  <a:prstClr val="black"/>
                </a:solidFill>
              </a:rPr>
              <a:t>40%</a:t>
            </a:r>
            <a:endParaRPr lang="en-US" sz="2800" dirty="0"/>
          </a:p>
          <a:p>
            <a:pPr marL="310896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564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6" y="522513"/>
            <a:ext cx="9618135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40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4326" y="457200"/>
            <a:ext cx="4613275" cy="400110"/>
          </a:xfrm>
          <a:prstGeom prst="rect">
            <a:avLst/>
          </a:prstGeom>
          <a:solidFill>
            <a:srgbClr val="CCA354"/>
          </a:solidFill>
          <a:ln w="38100">
            <a:solidFill>
              <a:srgbClr val="5C2E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National Science Board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7467600" y="457200"/>
            <a:ext cx="2706688" cy="863600"/>
            <a:chOff x="3920" y="201"/>
            <a:chExt cx="1705" cy="544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920" y="336"/>
              <a:ext cx="688" cy="2"/>
            </a:xfrm>
            <a:prstGeom prst="line">
              <a:avLst/>
            </a:prstGeom>
            <a:noFill/>
            <a:ln w="28575">
              <a:solidFill>
                <a:srgbClr val="5C2E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608" y="201"/>
              <a:ext cx="1017" cy="544"/>
            </a:xfrm>
            <a:prstGeom prst="rect">
              <a:avLst/>
            </a:prstGeom>
            <a:solidFill>
              <a:srgbClr val="CCA354"/>
            </a:solidFill>
            <a:ln w="38100">
              <a:solidFill>
                <a:srgbClr val="5C2E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FDFDF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Office of Inspector General</a:t>
              </a: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392363" y="1135063"/>
            <a:ext cx="5613400" cy="738664"/>
          </a:xfrm>
          <a:prstGeom prst="rect">
            <a:avLst/>
          </a:prstGeom>
          <a:solidFill>
            <a:srgbClr val="CCA354"/>
          </a:solidFill>
          <a:ln w="38100">
            <a:solidFill>
              <a:srgbClr val="5C2E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10000"/>
              </a:spcBef>
            </a:pPr>
            <a:r>
              <a:rPr lang="en-US" sz="2000" b="1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National Science Foundation</a:t>
            </a:r>
          </a:p>
          <a:p>
            <a:pPr defTabSz="914400" eaLnBrk="0" hangingPunct="0">
              <a:spcBef>
                <a:spcPct val="10000"/>
              </a:spcBef>
            </a:pPr>
            <a:r>
              <a:rPr lang="en-US" sz="2000" b="1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Director   Deputy Director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511801" y="2133601"/>
            <a:ext cx="4391025" cy="4016375"/>
          </a:xfrm>
          <a:prstGeom prst="rect">
            <a:avLst/>
          </a:prstGeom>
          <a:solidFill>
            <a:srgbClr val="CCA354"/>
          </a:solidFill>
          <a:ln w="38100">
            <a:solidFill>
              <a:srgbClr val="5C2E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>
            <a:lvl1pPr defTabSz="2921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buClr>
                <a:srgbClr val="5C2E00"/>
              </a:buClr>
            </a:pPr>
            <a:r>
              <a:rPr lang="en-US" sz="2000" b="1" i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Directorates</a:t>
            </a:r>
            <a:endParaRPr lang="en-US" sz="2000" b="1" dirty="0">
              <a:solidFill>
                <a:srgbClr val="FDFDF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Biological Sciences</a:t>
            </a: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Comp. &amp; Info. Science &amp; Engineering</a:t>
            </a: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Education &amp; Human Resources</a:t>
            </a: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Engineering</a:t>
            </a: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Geosciences (</a:t>
            </a:r>
            <a:r>
              <a:rPr lang="en-US" b="1" dirty="0" err="1" smtClean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inlcudes</a:t>
            </a:r>
            <a:r>
              <a:rPr lang="en-US" b="1" dirty="0" smtClean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Polar)</a:t>
            </a:r>
            <a:endParaRPr lang="en-US" b="1" dirty="0">
              <a:solidFill>
                <a:srgbClr val="FDFDF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Mathematical &amp; Physical Sciences</a:t>
            </a:r>
          </a:p>
          <a:p>
            <a:pPr eaLnBrk="0" hangingPunct="0"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Social, </a:t>
            </a:r>
            <a:r>
              <a:rPr lang="en-US" b="1" dirty="0" err="1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Behaviorial</a:t>
            </a: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Econ. Sciences</a:t>
            </a:r>
            <a:b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FDFDF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rgbClr val="5C2E00"/>
              </a:buClr>
            </a:pPr>
            <a:r>
              <a:rPr lang="en-US" sz="2000" b="1" i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Budget, Finance &amp; Award    	Management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rgbClr val="5C2E00"/>
              </a:buClr>
              <a:buFontTx/>
              <a:buChar char="•"/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Information &amp; Resource 	Management</a:t>
            </a:r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1981200" y="1905000"/>
            <a:ext cx="3225800" cy="2215736"/>
            <a:chOff x="464" y="1056"/>
            <a:chExt cx="2032" cy="1180"/>
          </a:xfrm>
        </p:grpSpPr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64" y="1199"/>
              <a:ext cx="2032" cy="1037"/>
            </a:xfrm>
            <a:prstGeom prst="rect">
              <a:avLst/>
            </a:prstGeom>
            <a:solidFill>
              <a:srgbClr val="CCA354"/>
            </a:solidFill>
            <a:ln w="38100">
              <a:solidFill>
                <a:srgbClr val="5C2E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5C2E00"/>
                </a:buClr>
              </a:pPr>
              <a:r>
                <a:rPr lang="en-US" sz="2000" b="1" i="1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Office of the Director</a:t>
              </a:r>
              <a:endParaRPr lang="en-US" sz="2800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defTabSz="914400"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5C2E00"/>
                </a:buClr>
                <a:buFontTx/>
                <a:buChar char="•"/>
              </a:pPr>
              <a:r>
                <a:rPr lang="en-US" b="1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Legislative &amp; Public Affairs </a:t>
              </a:r>
            </a:p>
            <a:p>
              <a:pPr defTabSz="914400"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5C2E00"/>
                </a:buClr>
                <a:buFontTx/>
                <a:buChar char="•"/>
              </a:pPr>
              <a:r>
                <a:rPr lang="en-US" b="1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General Counsel</a:t>
              </a:r>
            </a:p>
            <a:p>
              <a:pPr defTabSz="914400"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5C2E00"/>
                </a:buClr>
                <a:buFontTx/>
                <a:buChar char="•"/>
              </a:pPr>
              <a:r>
                <a:rPr lang="en-US" b="1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International and Integrative Activities</a:t>
              </a: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1392" y="1056"/>
              <a:ext cx="0" cy="144"/>
            </a:xfrm>
            <a:prstGeom prst="line">
              <a:avLst/>
            </a:prstGeom>
            <a:noFill/>
            <a:ln w="28575">
              <a:solidFill>
                <a:srgbClr val="5C2E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819"/>
          <a:stretch>
            <a:fillRect/>
          </a:stretch>
        </p:blipFill>
        <p:spPr bwMode="auto">
          <a:xfrm>
            <a:off x="2895600" y="491044"/>
            <a:ext cx="609600" cy="361444"/>
          </a:xfrm>
          <a:prstGeom prst="rect">
            <a:avLst/>
          </a:prstGeom>
          <a:solidFill>
            <a:srgbClr val="CCA354"/>
          </a:solidFill>
          <a:ln w="12700">
            <a:solidFill>
              <a:srgbClr val="5C2E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6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RATES ACROSS the Directorate for Biological Sciences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3959769"/>
              </p:ext>
            </p:extLst>
          </p:nvPr>
        </p:nvGraphicFramePr>
        <p:xfrm>
          <a:off x="1720623" y="2492830"/>
          <a:ext cx="777620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052"/>
                <a:gridCol w="1944052"/>
                <a:gridCol w="1944052"/>
                <a:gridCol w="1944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Funding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Awards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DEB*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262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IOS*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290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4079" y="5388430"/>
            <a:ext cx="1034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*These divisions have a two step process using preliminary proposals followed by invited full proposals</a:t>
            </a:r>
          </a:p>
          <a:p>
            <a:endParaRPr lang="en-US" dirty="0" smtClean="0"/>
          </a:p>
          <a:p>
            <a:r>
              <a:rPr lang="en-US" dirty="0" smtClean="0"/>
              <a:t>All of these data are for regular full proposals plus supplements, workshops and other kinds of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8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233797" cy="1499616"/>
          </a:xfrm>
        </p:spPr>
        <p:txBody>
          <a:bodyPr/>
          <a:lstStyle/>
          <a:p>
            <a:r>
              <a:rPr lang="en-US" dirty="0" smtClean="0"/>
              <a:t>BSF Funding Rates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275" y="257175"/>
            <a:ext cx="58102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5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29" y="1864995"/>
            <a:ext cx="9133114" cy="4023360"/>
          </a:xfrm>
        </p:spPr>
        <p:txBody>
          <a:bodyPr>
            <a:normAutofit fontScale="62500" lnSpcReduction="20000"/>
          </a:bodyPr>
          <a:lstStyle/>
          <a:p>
            <a:r>
              <a:rPr lang="en-US" sz="3000" b="1" i="1" dirty="0" smtClean="0"/>
              <a:t>IOS: Michelle Elekonich</a:t>
            </a:r>
            <a:endParaRPr lang="en-US" sz="2600" dirty="0" smtClean="0"/>
          </a:p>
          <a:p>
            <a:r>
              <a:rPr lang="en-US" sz="2800" b="1" dirty="0">
                <a:hlinkClick r:id="rId3"/>
              </a:rPr>
              <a:t>m</a:t>
            </a:r>
            <a:r>
              <a:rPr lang="en-US" sz="2800" b="1" dirty="0" smtClean="0">
                <a:hlinkClick r:id="rId3"/>
              </a:rPr>
              <a:t>elekoni@nsf.gov</a:t>
            </a:r>
            <a:r>
              <a:rPr lang="en-US" sz="2800" b="1" dirty="0" smtClean="0"/>
              <a:t>  or </a:t>
            </a:r>
            <a:r>
              <a:rPr lang="en-US" sz="2800" b="1" u="sng" dirty="0" smtClean="0">
                <a:hlinkClick r:id="rId4"/>
              </a:rPr>
              <a:t>NSF-IOS-BSF@nsf.gov</a:t>
            </a:r>
            <a:endParaRPr lang="en-US" sz="2800" b="1" u="sng" dirty="0" smtClean="0"/>
          </a:p>
          <a:p>
            <a:r>
              <a:rPr lang="en-US" sz="2800" b="1" dirty="0">
                <a:hlinkClick r:id="rId5"/>
              </a:rPr>
              <a:t>http://</a:t>
            </a:r>
            <a:r>
              <a:rPr lang="en-US" sz="2800" b="1" dirty="0" smtClean="0">
                <a:hlinkClick r:id="rId5"/>
              </a:rPr>
              <a:t>www.nsf.gov/pubs/2015/nsf15090/nsf15090.jsp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i="1" dirty="0"/>
              <a:t>MCB: </a:t>
            </a:r>
            <a:r>
              <a:rPr lang="en-US" sz="2800" b="1" i="1" dirty="0" smtClean="0"/>
              <a:t>Theresa Good</a:t>
            </a:r>
          </a:p>
          <a:p>
            <a:r>
              <a:rPr lang="en-US" sz="2800" b="1" dirty="0" smtClean="0">
                <a:hlinkClick r:id="rId6"/>
              </a:rPr>
              <a:t>tgood@nsf.gov</a:t>
            </a:r>
          </a:p>
          <a:p>
            <a:r>
              <a:rPr lang="en-US" sz="2800" b="1" dirty="0" smtClean="0">
                <a:hlinkClick r:id="rId6"/>
              </a:rPr>
              <a:t>http</a:t>
            </a:r>
            <a:r>
              <a:rPr lang="en-US" sz="2800" b="1" dirty="0">
                <a:hlinkClick r:id="rId6"/>
              </a:rPr>
              <a:t>://</a:t>
            </a:r>
            <a:r>
              <a:rPr lang="en-US" sz="2800" b="1" dirty="0" smtClean="0">
                <a:hlinkClick r:id="rId6"/>
              </a:rPr>
              <a:t>www.nsf.gov/pubs/2015/nsf15105/nsf15105.jsp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i="1" dirty="0" smtClean="0"/>
              <a:t>DEB: Rachel Roberts</a:t>
            </a:r>
          </a:p>
          <a:p>
            <a:r>
              <a:rPr lang="en-US" sz="2800" b="1" i="1" dirty="0" smtClean="0"/>
              <a:t> </a:t>
            </a:r>
            <a:r>
              <a:rPr lang="en-US" sz="2800" b="1" i="1" dirty="0" smtClean="0">
                <a:hlinkClick r:id="rId7"/>
              </a:rPr>
              <a:t>NSFDEB-BSF@nsf.gov</a:t>
            </a:r>
            <a:endParaRPr lang="en-US" sz="2800" b="1" i="1" dirty="0" smtClean="0"/>
          </a:p>
          <a:p>
            <a:r>
              <a:rPr lang="en-US" sz="2800" b="1" dirty="0">
                <a:hlinkClick r:id="rId8"/>
              </a:rPr>
              <a:t>http://</a:t>
            </a:r>
            <a:r>
              <a:rPr lang="en-US" sz="2800" b="1" dirty="0" smtClean="0">
                <a:hlinkClick r:id="rId8"/>
              </a:rPr>
              <a:t>www.nsf.gov/pubs/2014/nsf14094/nsf14094.jsp</a:t>
            </a:r>
            <a:endParaRPr lang="en-US" sz="2800" b="1" dirty="0" smtClean="0"/>
          </a:p>
          <a:p>
            <a:endParaRPr lang="en-US" sz="2800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996" y="3081337"/>
            <a:ext cx="15811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9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https://nsfbiobuzz.wordpress.com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https://nsfdeb.wordpress.com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https://nsfiosinfocus.wordpress.com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https://nsfmcb.wordpress.com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9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big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267200" cy="26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nsf-coverart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1" r="3505" b="10527"/>
          <a:stretch>
            <a:fillRect/>
          </a:stretch>
        </p:blipFill>
        <p:spPr bwMode="auto">
          <a:xfrm>
            <a:off x="1981201" y="2607771"/>
            <a:ext cx="4648199" cy="33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1524000" y="0"/>
            <a:ext cx="838200" cy="6858000"/>
            <a:chOff x="0" y="0"/>
            <a:chExt cx="528" cy="4320"/>
          </a:xfrm>
        </p:grpSpPr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7999FF"/>
                </a:gs>
                <a:gs pos="100000">
                  <a:srgbClr val="0033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endParaRPr>
            </a:p>
          </p:txBody>
        </p:sp>
        <p:pic>
          <p:nvPicPr>
            <p:cNvPr id="87055" name="Picture 7" descr="nsf4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00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16" name="Text Box 8"/>
            <p:cNvSpPr txBox="1">
              <a:spLocks noChangeArrowheads="1"/>
            </p:cNvSpPr>
            <p:nvPr/>
          </p:nvSpPr>
          <p:spPr bwMode="auto">
            <a:xfrm rot="-5400000">
              <a:off x="-1361" y="1842"/>
              <a:ext cx="3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en-US" b="1">
                  <a:solidFill>
                    <a:srgbClr val="FFFF99"/>
                  </a:solidFill>
                  <a:latin typeface="Times New Roman" charset="0"/>
                  <a:ea typeface="ＭＳ Ｐゴシック" charset="0"/>
                  <a:cs typeface="Arial"/>
                </a:rPr>
                <a:t>National Ecological Observatory Network (NEON)</a:t>
              </a:r>
              <a:endParaRPr lang="en-US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87046" name="Group 9"/>
          <p:cNvGrpSpPr>
            <a:grpSpLocks/>
          </p:cNvGrpSpPr>
          <p:nvPr/>
        </p:nvGrpSpPr>
        <p:grpSpPr bwMode="auto">
          <a:xfrm>
            <a:off x="1570039" y="703263"/>
            <a:ext cx="9051925" cy="6477000"/>
            <a:chOff x="0" y="1342"/>
            <a:chExt cx="5702" cy="4080"/>
          </a:xfrm>
        </p:grpSpPr>
        <p:sp>
          <p:nvSpPr>
            <p:cNvPr id="145418" name="Rectangle 10"/>
            <p:cNvSpPr>
              <a:spLocks noChangeArrowheads="1"/>
            </p:cNvSpPr>
            <p:nvPr/>
          </p:nvSpPr>
          <p:spPr bwMode="auto">
            <a:xfrm>
              <a:off x="0" y="1342"/>
              <a:ext cx="31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0" y="1342"/>
              <a:ext cx="5702" cy="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/>
                </a:rPr>
                <a:t>  </a:t>
              </a:r>
            </a:p>
          </p:txBody>
        </p:sp>
      </p:grpSp>
      <p:pic>
        <p:nvPicPr>
          <p:cNvPr id="87047" name="Picture 12" descr="SEE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024563"/>
            <a:ext cx="4208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13" descr="pbi_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149851"/>
            <a:ext cx="42084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14" descr="bio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"/>
            <a:ext cx="41402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7391400" y="2819400"/>
            <a:ext cx="2400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14400">
              <a:defRPr/>
            </a:pPr>
            <a:r>
              <a:rPr lang="en-US" sz="5400" b="1" dirty="0">
                <a:solidFill>
                  <a:srgbClr val="5DE412"/>
                </a:solidFill>
                <a:latin typeface="Comic Sans MS" charset="0"/>
                <a:ea typeface="ＭＳ Ｐゴシック" charset="0"/>
                <a:cs typeface="Arial" charset="0"/>
              </a:rPr>
              <a:t>NEON</a:t>
            </a:r>
            <a:endParaRPr lang="en-US" sz="5400" b="1" dirty="0">
              <a:solidFill>
                <a:srgbClr val="5DE41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7051" name="Picture 16" descr="neon bl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779678"/>
            <a:ext cx="4114800" cy="307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58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191000" y="304800"/>
            <a:ext cx="4343400" cy="707886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hangingPunct="0">
              <a:defRPr/>
            </a:pPr>
            <a:r>
              <a:rPr lang="en-US" sz="4000" kern="0" dirty="0">
                <a:solidFill>
                  <a:srgbClr val="333399"/>
                </a:solidFill>
              </a:rPr>
              <a:t> </a:t>
            </a:r>
            <a:r>
              <a:rPr lang="en-US" sz="4000" kern="0" dirty="0">
                <a:solidFill>
                  <a:srgbClr val="333399"/>
                </a:solidFill>
                <a:latin typeface="Arial"/>
                <a:cs typeface="Arial"/>
              </a:rPr>
              <a:t>NSF Needs You!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 rot="19097149">
            <a:off x="3436694" y="2110304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2800" b="1" kern="0" dirty="0">
                <a:solidFill>
                  <a:srgbClr val="333399"/>
                </a:solidFill>
              </a:rPr>
              <a:t>Program Officers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 rot="2594610">
            <a:off x="3601572" y="5003564"/>
            <a:ext cx="2836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kern="0" dirty="0">
                <a:solidFill>
                  <a:srgbClr val="333399"/>
                </a:solidFill>
              </a:rPr>
              <a:t>Ad hoc Reviewers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 rot="19059510" flipH="1">
            <a:off x="6372705" y="4570457"/>
            <a:ext cx="2896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kern="0" dirty="0">
                <a:solidFill>
                  <a:srgbClr val="333399"/>
                </a:solidFill>
              </a:rPr>
              <a:t>Advisory Panelists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2543809" flipH="1">
            <a:off x="6284085" y="2466993"/>
            <a:ext cx="2816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kern="0" dirty="0">
                <a:solidFill>
                  <a:srgbClr val="333399"/>
                </a:solidFill>
              </a:rPr>
              <a:t>Division Directors</a:t>
            </a: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165600" y="2071689"/>
            <a:ext cx="4038600" cy="3563937"/>
          </a:xfrm>
          <a:prstGeom prst="diamond">
            <a:avLst/>
          </a:prstGeom>
          <a:solidFill>
            <a:srgbClr val="000066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352800" y="3657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763000" y="3733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 rot="5207229">
            <a:off x="6019800" y="6172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 rot="5207229">
            <a:off x="6096000" y="1295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4978400" y="2701925"/>
            <a:ext cx="2438400" cy="2305050"/>
            <a:chOff x="1896" y="1344"/>
            <a:chExt cx="1945" cy="1840"/>
          </a:xfrm>
        </p:grpSpPr>
        <p:pic>
          <p:nvPicPr>
            <p:cNvPr id="44" name="Picture 13" descr="D128"/>
            <p:cNvPicPr>
              <a:picLocks noChangeAspect="1" noChangeArrowheads="1"/>
            </p:cNvPicPr>
            <p:nvPr/>
          </p:nvPicPr>
          <p:blipFill>
            <a:blip r:embed="rId3" cstate="print"/>
            <a:srcRect t="89577" b="-3241"/>
            <a:stretch>
              <a:fillRect/>
            </a:stretch>
          </p:blipFill>
          <p:spPr bwMode="auto">
            <a:xfrm>
              <a:off x="1904" y="2840"/>
              <a:ext cx="193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4" descr="D128"/>
            <p:cNvPicPr>
              <a:picLocks noChangeAspect="1" noChangeArrowheads="1"/>
            </p:cNvPicPr>
            <p:nvPr/>
          </p:nvPicPr>
          <p:blipFill>
            <a:blip r:embed="rId3" cstate="print"/>
            <a:srcRect b="35263"/>
            <a:stretch>
              <a:fillRect/>
            </a:stretch>
          </p:blipFill>
          <p:spPr bwMode="auto">
            <a:xfrm>
              <a:off x="1896" y="1344"/>
              <a:ext cx="1945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0510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291" y="31713"/>
            <a:ext cx="9199418" cy="594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NAleaves.png"/>
          <p:cNvPicPr>
            <a:picLocks noChangeAspect="1"/>
          </p:cNvPicPr>
          <p:nvPr/>
        </p:nvPicPr>
        <p:blipFill>
          <a:blip r:embed="rId3" cstate="print">
            <a:lum bright="34000" contrast="-59000"/>
          </a:blip>
          <a:srcRect l="18293" t="12558" r="22255" b="50000"/>
          <a:stretch>
            <a:fillRect/>
          </a:stretch>
        </p:blipFill>
        <p:spPr>
          <a:xfrm>
            <a:off x="9285880" y="5105400"/>
            <a:ext cx="2040340" cy="175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163" y="1670951"/>
            <a:ext cx="8810076" cy="1678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NSF Vision</a:t>
            </a:r>
            <a:endParaRPr lang="en-US" sz="18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 Rounded MT Bold" panose="020F0704030504030204" pitchFamily="34" charset="0"/>
              </a:rPr>
              <a:t>[to enable the USA to become a] nation </a:t>
            </a:r>
            <a:r>
              <a:rPr lang="en-US" sz="1800" dirty="0">
                <a:latin typeface="Arial Rounded MT Bold" panose="020F0704030504030204" pitchFamily="34" charset="0"/>
              </a:rPr>
              <a:t>that creates and exploits new concepts in science and engineering and provides global leadership in research and education.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4162" y="3059934"/>
            <a:ext cx="4207305" cy="195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Core Values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Scientific Excellence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Organizational Excellence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Learning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Inclusiveness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Accountability for Public Benefit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16816" y="3060894"/>
            <a:ext cx="4625784" cy="2419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Strategic Goals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Transform the frontiers of science and engineering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Stimulate innovation and address societal needs through research and education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Excel as a Federal Science Agency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94" y="54093"/>
            <a:ext cx="1887739" cy="1900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0077" y="6309963"/>
            <a:ext cx="5923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NSF Strategic Plan for 2014-2018; available at http</a:t>
            </a:r>
            <a:r>
              <a:rPr lang="en-US" sz="1000" dirty="0"/>
              <a:t>://www.nsf.gov/pubs/2014/nsf14043/nsf14043.pdf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27010" y="276026"/>
            <a:ext cx="6634434" cy="16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NSF Mission 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(from 1950 Act)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Arial Rounded MT Bold" panose="020F0704030504030204" pitchFamily="34" charset="0"/>
              </a:rPr>
              <a:t>To promote the progress of science; to advance the national health, prosperity, and welfare; and to secure the national defense; and for all other purposes.</a:t>
            </a:r>
          </a:p>
        </p:txBody>
      </p:sp>
    </p:spTree>
    <p:extLst>
      <p:ext uri="{BB962C8B-B14F-4D97-AF65-F5344CB8AC3E}">
        <p14:creationId xmlns:p14="http://schemas.microsoft.com/office/powerpoint/2010/main" xmlns="" val="945564969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NAleaves.png"/>
          <p:cNvPicPr>
            <a:picLocks noChangeAspect="1"/>
          </p:cNvPicPr>
          <p:nvPr/>
        </p:nvPicPr>
        <p:blipFill>
          <a:blip r:embed="rId3" cstate="print">
            <a:lum bright="34000" contrast="-59000"/>
          </a:blip>
          <a:srcRect l="18293" t="12558" r="22255" b="50000"/>
          <a:stretch>
            <a:fillRect/>
          </a:stretch>
        </p:blipFill>
        <p:spPr>
          <a:xfrm>
            <a:off x="10078982" y="5105400"/>
            <a:ext cx="204034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5414" cy="67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819526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3749" y="343342"/>
            <a:ext cx="9199418" cy="594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340" y="462196"/>
            <a:ext cx="7647709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NSF is unique among federal </a:t>
            </a:r>
            <a:r>
              <a:rPr lang="en-US" sz="3200" dirty="0" err="1" smtClean="0">
                <a:solidFill>
                  <a:schemeClr val="accent5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RESearch</a:t>
            </a:r>
            <a:r>
              <a:rPr lang="en-US" sz="3200" dirty="0" smtClean="0">
                <a:solidFill>
                  <a:schemeClr val="accent5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funding agencies</a:t>
            </a:r>
            <a:endParaRPr lang="en-US" sz="3200" dirty="0">
              <a:solidFill>
                <a:schemeClr val="accent5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944" y="2398891"/>
            <a:ext cx="8350213" cy="3537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Mandate </a:t>
            </a:r>
            <a:r>
              <a:rPr lang="en-US" sz="28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to fund both research and education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Focus</a:t>
            </a:r>
            <a:r>
              <a:rPr lang="en-US" sz="28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on basic research in all areas of science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All areas </a:t>
            </a:r>
            <a:r>
              <a:rPr lang="en-US" sz="28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of science, engineering and computer science are housed in one agency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Funding decisions </a:t>
            </a:r>
            <a:r>
              <a:rPr lang="en-US" sz="28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based on advisory peer review to program directors who have discretion to set direction/ balance portfolio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94" y="54093"/>
            <a:ext cx="1887739" cy="1900408"/>
          </a:xfrm>
          <a:prstGeom prst="rect">
            <a:avLst/>
          </a:prstGeom>
        </p:spPr>
      </p:pic>
      <p:pic>
        <p:nvPicPr>
          <p:cNvPr id="12" name="Picture 11" descr="DNAleaves.png"/>
          <p:cNvPicPr>
            <a:picLocks noChangeAspect="1"/>
          </p:cNvPicPr>
          <p:nvPr/>
        </p:nvPicPr>
        <p:blipFill>
          <a:blip r:embed="rId4" cstate="print">
            <a:lum bright="34000" contrast="-59000"/>
          </a:blip>
          <a:srcRect l="18293" t="12558" r="22255" b="50000"/>
          <a:stretch>
            <a:fillRect/>
          </a:stretch>
        </p:blipFill>
        <p:spPr>
          <a:xfrm>
            <a:off x="9285880" y="5105400"/>
            <a:ext cx="204034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162755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 rot="2126823">
            <a:off x="2695575" y="1849438"/>
            <a:ext cx="7391400" cy="314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27" name="Picture 23" descr="MCj03841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889" y="243038"/>
            <a:ext cx="1411288" cy="1524000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1658715" y="120006"/>
            <a:ext cx="2379663" cy="3317875"/>
            <a:chOff x="228600" y="304800"/>
            <a:chExt cx="2379663" cy="3317875"/>
          </a:xfrm>
        </p:grpSpPr>
        <p:pic>
          <p:nvPicPr>
            <p:cNvPr id="21508" name="Picture 4" descr="MCj035195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905000"/>
              <a:ext cx="1050925" cy="1717675"/>
            </a:xfrm>
            <a:prstGeom prst="rect">
              <a:avLst/>
            </a:prstGeom>
            <a:noFill/>
          </p:spPr>
        </p:pic>
        <p:pic>
          <p:nvPicPr>
            <p:cNvPr id="21524" name="Picture 20" descr="MCj008872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304800"/>
              <a:ext cx="1084263" cy="1817688"/>
            </a:xfrm>
            <a:prstGeom prst="rect">
              <a:avLst/>
            </a:prstGeom>
            <a:noFill/>
          </p:spPr>
        </p:pic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228600" y="2133600"/>
              <a:ext cx="8467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Basic</a:t>
              </a:r>
            </a:p>
          </p:txBody>
        </p:sp>
      </p:grp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943601" y="228601"/>
            <a:ext cx="3721083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Where Does NSF Fit?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03981" y="1937694"/>
            <a:ext cx="3594398" cy="2894076"/>
            <a:chOff x="3276600" y="1828800"/>
            <a:chExt cx="3172235" cy="2894076"/>
          </a:xfrm>
        </p:grpSpPr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3451331" y="2809383"/>
              <a:ext cx="295642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Translation</a:t>
              </a:r>
            </a:p>
            <a:p>
              <a:r>
                <a:rPr lang="en-US" sz="2400" b="1" dirty="0" smtClean="0"/>
                <a:t>(NIH, USDA,DOE </a:t>
              </a:r>
              <a:r>
                <a:rPr lang="en-US" sz="2400" b="1" dirty="0" err="1" smtClean="0"/>
                <a:t>etc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  <p:pic>
          <p:nvPicPr>
            <p:cNvPr id="1035" name="Picture 11" descr="C:\Documents and Settings\melekoni\Local Settings\Temporary Internet Files\Content.IE5\QIMAUOBD\MP900313986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8324" y="1828800"/>
              <a:ext cx="1480511" cy="1239561"/>
            </a:xfrm>
            <a:prstGeom prst="rect">
              <a:avLst/>
            </a:prstGeom>
            <a:noFill/>
          </p:spPr>
        </p:pic>
        <p:pic>
          <p:nvPicPr>
            <p:cNvPr id="1036" name="Picture 12" descr="C:\Documents and Settings\melekoni\Local Settings\Temporary Internet Files\Content.IE5\9KK9VQ7N\MP900438580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3657600"/>
              <a:ext cx="1600200" cy="1065276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7469260" y="3877096"/>
            <a:ext cx="2387971" cy="2547442"/>
            <a:chOff x="6202199" y="3810000"/>
            <a:chExt cx="2756064" cy="2547442"/>
          </a:xfrm>
        </p:grpSpPr>
        <p:sp>
          <p:nvSpPr>
            <p:cNvPr id="29" name="TextBox 28"/>
            <p:cNvSpPr txBox="1"/>
            <p:nvPr/>
          </p:nvSpPr>
          <p:spPr>
            <a:xfrm rot="16200000">
              <a:off x="7357869" y="4081089"/>
              <a:ext cx="553998" cy="158772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400" b="1" dirty="0"/>
                <a:t>Utility</a:t>
              </a:r>
            </a:p>
          </p:txBody>
        </p:sp>
        <p:pic>
          <p:nvPicPr>
            <p:cNvPr id="1031" name="Picture 7" descr="C:\Documents and Settings\melekoni\Local Settings\Temporary Internet Files\Content.IE5\QIMAUOBD\MP900400941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2199" y="5216715"/>
              <a:ext cx="1722601" cy="1140727"/>
            </a:xfrm>
            <a:prstGeom prst="rect">
              <a:avLst/>
            </a:prstGeom>
            <a:noFill/>
          </p:spPr>
        </p:pic>
        <p:pic>
          <p:nvPicPr>
            <p:cNvPr id="1037" name="Picture 13" descr="C:\Documents and Settings\melekoni\Local Settings\Temporary Internet Files\Content.IE5\QIMAUOBD\MP900409737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4800" y="3810000"/>
              <a:ext cx="1033463" cy="1556274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334328" y="5058592"/>
            <a:ext cx="543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 PIs and ISRAELI COLLABORATORs SHOULD TALK TO NSF PROGRAM DIRECTORS WITH ANY QUESTIONS</a:t>
            </a:r>
            <a:endParaRPr lang="en-US" sz="2400" b="1" dirty="0"/>
          </a:p>
        </p:txBody>
      </p:sp>
      <p:pic>
        <p:nvPicPr>
          <p:cNvPr id="18" name="Picture 34" descr="MCj0437079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2936" y="424563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73232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NSF-BSF Dear Colleague letter (DCL)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75184"/>
            <a:ext cx="11134725" cy="226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There is one Dear Colleague Letter (NSF 17-120) &amp; set of instructions that apply to all </a:t>
            </a:r>
            <a:r>
              <a:rPr lang="en-US" sz="3200" dirty="0"/>
              <a:t>of </a:t>
            </a:r>
            <a:r>
              <a:rPr lang="en-US" sz="3200" dirty="0" smtClean="0"/>
              <a:t>NSF:</a:t>
            </a:r>
          </a:p>
          <a:p>
            <a:pPr marL="0" indent="0">
              <a:buNone/>
            </a:pPr>
            <a:endParaRPr lang="en-US" sz="3200" dirty="0" smtClean="0"/>
          </a:p>
          <a:p>
            <a:pPr marL="173736" lvl="1" indent="0">
              <a:buNone/>
            </a:pP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www.nsf.gov/pubs/2017/nsf17120/nsf17120.jsp?org=DUE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227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73232"/>
            <a:ext cx="10122408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NSF-BSF DCL INVOLVES THE FOLLOWING DIVISIONS: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700784"/>
            <a:ext cx="11134725" cy="4992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BIO (Division of Environmental Biology; Integrative Organismal Systems; Molecular and Cellular Bioscience)</a:t>
            </a:r>
          </a:p>
          <a:p>
            <a:pPr marL="128016" lvl="1" indent="0">
              <a:buNone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CISE (Computing and Communications Foundations; Computer and Network Systems; Secure and Trustworthy Cyberspace; Information and Intelligent Systems; Collaborative Research in Computational Neuroscience)    </a:t>
            </a:r>
            <a:r>
              <a:rPr lang="en-US" sz="2500" i="1" dirty="0" smtClean="0"/>
              <a:t>For </a:t>
            </a:r>
            <a:r>
              <a:rPr lang="en-US" sz="2500" i="1" dirty="0"/>
              <a:t>all CISE submissions, the proposal should be in the </a:t>
            </a:r>
            <a:r>
              <a:rPr lang="en-US" sz="2500" b="1" i="1" dirty="0"/>
              <a:t>SMALL</a:t>
            </a:r>
            <a:r>
              <a:rPr lang="en-US" sz="2500" i="1" dirty="0"/>
              <a:t> category (up to $500,000 over 3 years for the NSF-funded </a:t>
            </a:r>
            <a:r>
              <a:rPr lang="en-US" sz="2500" i="1" dirty="0" smtClean="0"/>
              <a:t>portion)</a:t>
            </a:r>
          </a:p>
          <a:p>
            <a:pPr marL="128016" lvl="1" indent="0">
              <a:buNone/>
            </a:pPr>
            <a:endParaRPr lang="en-US" sz="25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ENG (Chemical, Bioengineering, Environmental and Transport Systems; Electrical, Communication and Cyber Systems)</a:t>
            </a:r>
          </a:p>
          <a:p>
            <a:pPr marL="128016" lvl="1" indent="0">
              <a:buNone/>
            </a:pPr>
            <a:endParaRPr lang="en-US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GEO (Ocean Sciences, Earth Sciences)</a:t>
            </a:r>
          </a:p>
          <a:p>
            <a:pPr marL="128016" lvl="1" indent="0">
              <a:buNone/>
            </a:pPr>
            <a:endParaRPr lang="en-US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MPS (Materials Research, Physics)</a:t>
            </a:r>
          </a:p>
        </p:txBody>
      </p:sp>
    </p:spTree>
    <p:extLst>
      <p:ext uri="{BB962C8B-B14F-4D97-AF65-F5344CB8AC3E}">
        <p14:creationId xmlns:p14="http://schemas.microsoft.com/office/powerpoint/2010/main" xmlns="" val="17464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FF66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2073</Words>
  <Application>Microsoft Office PowerPoint</Application>
  <PresentationFormat>Custom</PresentationFormat>
  <Paragraphs>373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Integral</vt:lpstr>
      <vt:lpstr>Default Design</vt:lpstr>
      <vt:lpstr>Office Theme</vt:lpstr>
      <vt:lpstr>1_Office Theme</vt:lpstr>
      <vt:lpstr>2_Office Theme</vt:lpstr>
      <vt:lpstr>3_Office Theme</vt:lpstr>
      <vt:lpstr>NSF-BSF Collaborative Research in the Biological Sciences</vt:lpstr>
      <vt:lpstr>Slide 2</vt:lpstr>
      <vt:lpstr>Slide 3</vt:lpstr>
      <vt:lpstr>Slide 4</vt:lpstr>
      <vt:lpstr>Slide 5</vt:lpstr>
      <vt:lpstr>NSF is unique among federal RESearch funding agencies</vt:lpstr>
      <vt:lpstr>Slide 7</vt:lpstr>
      <vt:lpstr>NSF-BSF Dear Colleague letter (DCL)</vt:lpstr>
      <vt:lpstr>NSF-BSF DCL INVOLVES THE FOLLOWING DIVISIONS:</vt:lpstr>
      <vt:lpstr>NSF-BSF INSTRUCTIONS</vt:lpstr>
      <vt:lpstr>Slide 11</vt:lpstr>
      <vt:lpstr>Where do I find information about What is BEING FUNDED?</vt:lpstr>
      <vt:lpstr>Slide 13</vt:lpstr>
      <vt:lpstr>Slide 14</vt:lpstr>
      <vt:lpstr>NOT SURE? ASK A PROGRAM DIRECTOR </vt:lpstr>
      <vt:lpstr>NOT SURE? ASK A PROGRAM DIRECTOR </vt:lpstr>
      <vt:lpstr>Picking a U.S. collaborator</vt:lpstr>
      <vt:lpstr>Slide 18</vt:lpstr>
      <vt:lpstr>A strong Full Proposal….</vt:lpstr>
      <vt:lpstr>NSF review criteria align with strategic goals and mission</vt:lpstr>
      <vt:lpstr>What is Intellectual Merit?</vt:lpstr>
      <vt:lpstr>What are Broader Impacts?</vt:lpstr>
      <vt:lpstr>Examples of BROADER IMPACTS Activities</vt:lpstr>
      <vt:lpstr>Slide 24</vt:lpstr>
      <vt:lpstr>Transformative Research</vt:lpstr>
      <vt:lpstr>Slide 26</vt:lpstr>
      <vt:lpstr>Slide 27</vt:lpstr>
      <vt:lpstr>RESULTS FOR DEB NSF-BSF proposals:</vt:lpstr>
      <vt:lpstr>Slide 29</vt:lpstr>
      <vt:lpstr>funding RATES ACROSS the Directorate for Biological Sciences</vt:lpstr>
      <vt:lpstr>BSF Funding Rates</vt:lpstr>
      <vt:lpstr>Questions?</vt:lpstr>
      <vt:lpstr>Bio Blogs</vt:lpstr>
      <vt:lpstr>Slide 34</vt:lpstr>
      <vt:lpstr>Slide 35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NSF-BSF Collaborations in Biology</dc:title>
  <dc:creator>Elekonich, Michelle M.</dc:creator>
  <cp:lastModifiedBy>Esther Alfandari</cp:lastModifiedBy>
  <cp:revision>99</cp:revision>
  <dcterms:created xsi:type="dcterms:W3CDTF">2015-08-06T14:57:26Z</dcterms:created>
  <dcterms:modified xsi:type="dcterms:W3CDTF">2017-09-03T07:25:38Z</dcterms:modified>
</cp:coreProperties>
</file>