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62" r:id="rId1"/>
  </p:sldMasterIdLst>
  <p:notesMasterIdLst>
    <p:notesMasterId r:id="rId42"/>
  </p:notesMasterIdLst>
  <p:handoutMasterIdLst>
    <p:handoutMasterId r:id="rId43"/>
  </p:handoutMasterIdLst>
  <p:sldIdLst>
    <p:sldId id="351" r:id="rId2"/>
    <p:sldId id="375" r:id="rId3"/>
    <p:sldId id="377" r:id="rId4"/>
    <p:sldId id="376" r:id="rId5"/>
    <p:sldId id="405" r:id="rId6"/>
    <p:sldId id="362" r:id="rId7"/>
    <p:sldId id="379" r:id="rId8"/>
    <p:sldId id="398" r:id="rId9"/>
    <p:sldId id="380" r:id="rId10"/>
    <p:sldId id="382" r:id="rId11"/>
    <p:sldId id="383" r:id="rId12"/>
    <p:sldId id="384" r:id="rId13"/>
    <p:sldId id="430" r:id="rId14"/>
    <p:sldId id="378" r:id="rId15"/>
    <p:sldId id="388" r:id="rId16"/>
    <p:sldId id="389" r:id="rId17"/>
    <p:sldId id="385" r:id="rId18"/>
    <p:sldId id="387" r:id="rId19"/>
    <p:sldId id="390" r:id="rId20"/>
    <p:sldId id="399" r:id="rId21"/>
    <p:sldId id="400" r:id="rId22"/>
    <p:sldId id="401" r:id="rId23"/>
    <p:sldId id="392" r:id="rId24"/>
    <p:sldId id="393" r:id="rId25"/>
    <p:sldId id="394" r:id="rId26"/>
    <p:sldId id="414" r:id="rId27"/>
    <p:sldId id="427" r:id="rId28"/>
    <p:sldId id="429" r:id="rId29"/>
    <p:sldId id="350" r:id="rId30"/>
    <p:sldId id="411" r:id="rId31"/>
    <p:sldId id="428" r:id="rId32"/>
    <p:sldId id="426" r:id="rId33"/>
    <p:sldId id="418" r:id="rId34"/>
    <p:sldId id="419" r:id="rId35"/>
    <p:sldId id="420" r:id="rId36"/>
    <p:sldId id="421" r:id="rId37"/>
    <p:sldId id="422" r:id="rId38"/>
    <p:sldId id="423" r:id="rId39"/>
    <p:sldId id="424" r:id="rId40"/>
    <p:sldId id="425" r:id="rId41"/>
  </p:sldIdLst>
  <p:sldSz cx="9144000" cy="6858000" type="screen4x3"/>
  <p:notesSz cx="6797675" cy="9874250"/>
  <p:defaultTextStyle>
    <a:defPPr>
      <a:defRPr lang="he-IL"/>
    </a:defPPr>
    <a:lvl1pPr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1C3"/>
    <a:srgbClr val="FFFF00"/>
    <a:srgbClr val="00FFFF"/>
    <a:srgbClr val="37CFD7"/>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93" autoAdjust="0"/>
    <p:restoredTop sz="87435" autoAdjust="0"/>
  </p:normalViewPr>
  <p:slideViewPr>
    <p:cSldViewPr>
      <p:cViewPr varScale="1">
        <p:scale>
          <a:sx n="98" d="100"/>
          <a:sy n="98" d="100"/>
        </p:scale>
        <p:origin x="10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962" y="-9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BSF2012\Data%20on%20Bsf2012\Users\Orli\BSF-%20Static-WebSite\Total%20annual%20Income%20in%20Current%20&amp;%20Constant%201995%20$.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BSF2012\Data%20on%20Bsf2012\Users\Orli\BSF-%20Static-WebSite\DataForInternet.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BSF2012\Data%20on%20Bsf2012\Users\Orli\BSF-%20Static-WebSite\DataForInternet.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7.0731527502739089E-2"/>
          <c:y val="5.2797569750123716E-2"/>
          <c:w val="0.92322915733094335"/>
          <c:h val="0.7475924324488421"/>
        </c:manualLayout>
      </c:layout>
      <c:barChart>
        <c:barDir val="col"/>
        <c:grouping val="clustered"/>
        <c:varyColors val="0"/>
        <c:ser>
          <c:idx val="0"/>
          <c:order val="0"/>
          <c:spPr>
            <a:gradFill>
              <a:gsLst>
                <a:gs pos="98000">
                  <a:srgbClr val="C0504D">
                    <a:lumMod val="50000"/>
                  </a:srgbClr>
                </a:gs>
                <a:gs pos="50000">
                  <a:srgbClr val="FFFFFF">
                    <a:shade val="67500"/>
                    <a:satMod val="115000"/>
                  </a:srgbClr>
                </a:gs>
                <a:gs pos="100000">
                  <a:srgbClr val="FFFFFF">
                    <a:shade val="100000"/>
                    <a:satMod val="115000"/>
                  </a:srgbClr>
                </a:gs>
              </a:gsLst>
              <a:lin ang="5400000" scaled="0"/>
            </a:gra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Sheet1!$A$42:$A$63</c:f>
              <c:strCache>
                <c:ptCount val="22"/>
                <c:pt idx="0">
                  <c:v>95/96</c:v>
                </c:pt>
                <c:pt idx="1">
                  <c:v>96/97</c:v>
                </c:pt>
                <c:pt idx="2">
                  <c:v>97/98</c:v>
                </c:pt>
                <c:pt idx="3">
                  <c:v>98/99</c:v>
                </c:pt>
                <c:pt idx="4">
                  <c:v>99/00</c:v>
                </c:pt>
                <c:pt idx="5">
                  <c:v>00/01</c:v>
                </c:pt>
                <c:pt idx="6">
                  <c:v>01/02</c:v>
                </c:pt>
                <c:pt idx="7">
                  <c:v>02/03</c:v>
                </c:pt>
                <c:pt idx="8">
                  <c:v>03/04</c:v>
                </c:pt>
                <c:pt idx="9">
                  <c:v>04/05</c:v>
                </c:pt>
                <c:pt idx="10">
                  <c:v>05/06</c:v>
                </c:pt>
                <c:pt idx="11">
                  <c:v>06/07</c:v>
                </c:pt>
                <c:pt idx="12">
                  <c:v>07/08</c:v>
                </c:pt>
                <c:pt idx="13">
                  <c:v>08/09</c:v>
                </c:pt>
                <c:pt idx="14">
                  <c:v>09/10</c:v>
                </c:pt>
                <c:pt idx="15">
                  <c:v>10/11</c:v>
                </c:pt>
                <c:pt idx="16">
                  <c:v>11/12</c:v>
                </c:pt>
                <c:pt idx="17">
                  <c:v>12/13</c:v>
                </c:pt>
                <c:pt idx="18">
                  <c:v>13/14</c:v>
                </c:pt>
                <c:pt idx="19">
                  <c:v>14/15</c:v>
                </c:pt>
                <c:pt idx="20">
                  <c:v>15/16</c:v>
                </c:pt>
                <c:pt idx="21">
                  <c:v>16/17</c:v>
                </c:pt>
              </c:strCache>
            </c:strRef>
          </c:cat>
          <c:val>
            <c:numRef>
              <c:f>Sheet1!$B$42:$B$63</c:f>
              <c:numCache>
                <c:formatCode>General</c:formatCode>
                <c:ptCount val="22"/>
                <c:pt idx="0">
                  <c:v>13.3</c:v>
                </c:pt>
                <c:pt idx="1">
                  <c:v>13.3</c:v>
                </c:pt>
                <c:pt idx="2">
                  <c:v>13.6</c:v>
                </c:pt>
                <c:pt idx="3">
                  <c:v>13.1</c:v>
                </c:pt>
                <c:pt idx="4">
                  <c:v>12.9</c:v>
                </c:pt>
                <c:pt idx="5">
                  <c:v>13.3</c:v>
                </c:pt>
                <c:pt idx="6">
                  <c:v>12.5</c:v>
                </c:pt>
                <c:pt idx="7">
                  <c:v>11.7</c:v>
                </c:pt>
                <c:pt idx="8">
                  <c:v>12.2</c:v>
                </c:pt>
                <c:pt idx="9">
                  <c:v>12.3</c:v>
                </c:pt>
                <c:pt idx="10">
                  <c:v>12.4</c:v>
                </c:pt>
                <c:pt idx="11">
                  <c:v>13.6</c:v>
                </c:pt>
                <c:pt idx="12">
                  <c:v>14.9</c:v>
                </c:pt>
                <c:pt idx="13">
                  <c:v>15.9</c:v>
                </c:pt>
                <c:pt idx="14">
                  <c:v>15.5</c:v>
                </c:pt>
                <c:pt idx="15">
                  <c:v>16.3</c:v>
                </c:pt>
                <c:pt idx="16">
                  <c:v>16.600000000000001</c:v>
                </c:pt>
                <c:pt idx="17">
                  <c:v>16.3</c:v>
                </c:pt>
                <c:pt idx="18">
                  <c:v>17.600000000000001</c:v>
                </c:pt>
                <c:pt idx="19">
                  <c:v>16.7</c:v>
                </c:pt>
                <c:pt idx="20">
                  <c:v>16.2</c:v>
                </c:pt>
                <c:pt idx="21">
                  <c:v>16.5</c:v>
                </c:pt>
              </c:numCache>
            </c:numRef>
          </c:val>
        </c:ser>
        <c:dLbls>
          <c:showLegendKey val="0"/>
          <c:showVal val="0"/>
          <c:showCatName val="0"/>
          <c:showSerName val="0"/>
          <c:showPercent val="0"/>
          <c:showBubbleSize val="0"/>
        </c:dLbls>
        <c:gapWidth val="37"/>
        <c:overlap val="57"/>
        <c:axId val="158420656"/>
        <c:axId val="158421048"/>
      </c:barChart>
      <c:catAx>
        <c:axId val="158420656"/>
        <c:scaling>
          <c:orientation val="minMax"/>
        </c:scaling>
        <c:delete val="0"/>
        <c:axPos val="b"/>
        <c:numFmt formatCode="General" sourceLinked="1"/>
        <c:majorTickMark val="out"/>
        <c:minorTickMark val="none"/>
        <c:tickLblPos val="nextTo"/>
        <c:txPr>
          <a:bodyPr rot="0" vert="horz"/>
          <a:lstStyle/>
          <a:p>
            <a:pPr>
              <a:defRPr/>
            </a:pPr>
            <a:endParaRPr lang="en-US"/>
          </a:p>
        </c:txPr>
        <c:crossAx val="158421048"/>
        <c:crosses val="autoZero"/>
        <c:auto val="1"/>
        <c:lblAlgn val="ctr"/>
        <c:lblOffset val="100"/>
        <c:tickLblSkip val="1"/>
        <c:tickMarkSkip val="1"/>
        <c:noMultiLvlLbl val="0"/>
      </c:catAx>
      <c:valAx>
        <c:axId val="158421048"/>
        <c:scaling>
          <c:orientation val="minMax"/>
          <c:max val="20"/>
          <c:min val="0"/>
        </c:scaling>
        <c:delete val="0"/>
        <c:axPos val="l"/>
        <c:majorGridlines/>
        <c:minorGridlines/>
        <c:numFmt formatCode="General" sourceLinked="1"/>
        <c:majorTickMark val="out"/>
        <c:minorTickMark val="none"/>
        <c:tickLblPos val="nextTo"/>
        <c:txPr>
          <a:bodyPr rot="0" vert="horz"/>
          <a:lstStyle/>
          <a:p>
            <a:pPr>
              <a:defRPr/>
            </a:pPr>
            <a:endParaRPr lang="en-US"/>
          </a:p>
        </c:txPr>
        <c:crossAx val="158420656"/>
        <c:crosses val="autoZero"/>
        <c:crossBetween val="between"/>
        <c:minorUnit val="4"/>
      </c:valAx>
      <c:spPr>
        <a:noFill/>
        <a:ln w="25400">
          <a:noFill/>
        </a:ln>
      </c:spPr>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a:pPr>
            <a:r>
              <a:rPr lang="en-US" dirty="0"/>
              <a:t>Grants and Administrative Expenses</a:t>
            </a:r>
          </a:p>
        </c:rich>
      </c:tx>
      <c:layout>
        <c:manualLayout>
          <c:xMode val="edge"/>
          <c:yMode val="edge"/>
          <c:x val="0.19178082191780818"/>
          <c:y val="0"/>
        </c:manualLayout>
      </c:layout>
      <c:overlay val="0"/>
    </c:title>
    <c:autoTitleDeleted val="0"/>
    <c:plotArea>
      <c:layout>
        <c:manualLayout>
          <c:layoutTarget val="inner"/>
          <c:xMode val="edge"/>
          <c:yMode val="edge"/>
          <c:x val="0.13527397260273968"/>
          <c:y val="0.22662889518413598"/>
          <c:w val="0.71289954337899886"/>
          <c:h val="0.53541076487251771"/>
        </c:manualLayout>
      </c:layout>
      <c:barChart>
        <c:barDir val="col"/>
        <c:grouping val="clustered"/>
        <c:varyColors val="0"/>
        <c:ser>
          <c:idx val="0"/>
          <c:order val="0"/>
          <c:tx>
            <c:strRef>
              <c:f>Sheet2!$B$88</c:f>
              <c:strCache>
                <c:ptCount val="1"/>
                <c:pt idx="0">
                  <c:v>Research Grants</c:v>
                </c:pt>
              </c:strCache>
            </c:strRef>
          </c:tx>
          <c:invertIfNegative val="0"/>
          <c:dLbls>
            <c:dLbl>
              <c:idx val="0"/>
              <c:layout>
                <c:manualLayout>
                  <c:x val="-1.5981735159817444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4015388487398641E-3"/>
                  <c:y val="-1.481474872298194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698630136986301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0531765721065857E-2"/>
                  <c:y val="-1.465176626292818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Sheet2!$A$92:$A$95</c:f>
              <c:numCache>
                <c:formatCode>General</c:formatCode>
                <c:ptCount val="4"/>
                <c:pt idx="0">
                  <c:v>2014</c:v>
                </c:pt>
                <c:pt idx="1">
                  <c:v>2015</c:v>
                </c:pt>
                <c:pt idx="2">
                  <c:v>2016</c:v>
                </c:pt>
                <c:pt idx="3">
                  <c:v>2017</c:v>
                </c:pt>
              </c:numCache>
            </c:numRef>
          </c:cat>
          <c:val>
            <c:numRef>
              <c:f>Sheet2!$B$92:$B$95</c:f>
              <c:numCache>
                <c:formatCode>General</c:formatCode>
                <c:ptCount val="4"/>
                <c:pt idx="0">
                  <c:v>17.5</c:v>
                </c:pt>
                <c:pt idx="1">
                  <c:v>16.100000000000001</c:v>
                </c:pt>
                <c:pt idx="2">
                  <c:v>16</c:v>
                </c:pt>
                <c:pt idx="3">
                  <c:v>15.569000000000001</c:v>
                </c:pt>
              </c:numCache>
            </c:numRef>
          </c:val>
        </c:ser>
        <c:ser>
          <c:idx val="2"/>
          <c:order val="1"/>
          <c:tx>
            <c:strRef>
              <c:f>Sheet2!$C$88</c:f>
              <c:strCache>
                <c:ptCount val="1"/>
                <c:pt idx="0">
                  <c:v>Administration</c:v>
                </c:pt>
              </c:strCache>
            </c:strRef>
          </c:tx>
          <c:invertIfNegative val="0"/>
          <c:dLbls>
            <c:dLbl>
              <c:idx val="0"/>
              <c:layout>
                <c:manualLayout>
                  <c:x val="2.05479452054796E-2"/>
                  <c:y val="1.88857412653446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3756696508826808E-2"/>
                  <c:y val="3.947268631081171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193866177686693E-2"/>
                  <c:y val="5.7371015591889537E-4"/>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6462265846906152E-2"/>
                  <c:y val="3.933885034908880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Sheet2!$A$92:$A$95</c:f>
              <c:numCache>
                <c:formatCode>General</c:formatCode>
                <c:ptCount val="4"/>
                <c:pt idx="0">
                  <c:v>2014</c:v>
                </c:pt>
                <c:pt idx="1">
                  <c:v>2015</c:v>
                </c:pt>
                <c:pt idx="2">
                  <c:v>2016</c:v>
                </c:pt>
                <c:pt idx="3">
                  <c:v>2017</c:v>
                </c:pt>
              </c:numCache>
            </c:numRef>
          </c:cat>
          <c:val>
            <c:numRef>
              <c:f>Sheet2!$C$92:$C$95</c:f>
              <c:numCache>
                <c:formatCode>General</c:formatCode>
                <c:ptCount val="4"/>
                <c:pt idx="0">
                  <c:v>1.35</c:v>
                </c:pt>
                <c:pt idx="1">
                  <c:v>1.33</c:v>
                </c:pt>
                <c:pt idx="2">
                  <c:v>1.21</c:v>
                </c:pt>
                <c:pt idx="3">
                  <c:v>1.135</c:v>
                </c:pt>
              </c:numCache>
            </c:numRef>
          </c:val>
        </c:ser>
        <c:dLbls>
          <c:showLegendKey val="0"/>
          <c:showVal val="1"/>
          <c:showCatName val="0"/>
          <c:showSerName val="0"/>
          <c:showPercent val="0"/>
          <c:showBubbleSize val="0"/>
        </c:dLbls>
        <c:gapWidth val="150"/>
        <c:axId val="158421832"/>
        <c:axId val="157951960"/>
      </c:barChart>
      <c:catAx>
        <c:axId val="158421832"/>
        <c:scaling>
          <c:orientation val="minMax"/>
        </c:scaling>
        <c:delete val="0"/>
        <c:axPos val="b"/>
        <c:numFmt formatCode="General" sourceLinked="1"/>
        <c:majorTickMark val="out"/>
        <c:minorTickMark val="none"/>
        <c:tickLblPos val="nextTo"/>
        <c:txPr>
          <a:bodyPr rot="0" vert="horz"/>
          <a:lstStyle/>
          <a:p>
            <a:pPr>
              <a:defRPr sz="1400"/>
            </a:pPr>
            <a:endParaRPr lang="en-US"/>
          </a:p>
        </c:txPr>
        <c:crossAx val="157951960"/>
        <c:crosses val="autoZero"/>
        <c:auto val="1"/>
        <c:lblAlgn val="ctr"/>
        <c:lblOffset val="100"/>
        <c:tickLblSkip val="1"/>
        <c:tickMarkSkip val="1"/>
        <c:noMultiLvlLbl val="0"/>
      </c:catAx>
      <c:valAx>
        <c:axId val="157951960"/>
        <c:scaling>
          <c:orientation val="minMax"/>
        </c:scaling>
        <c:delete val="0"/>
        <c:axPos val="l"/>
        <c:majorGridlines>
          <c:spPr>
            <a:ln>
              <a:solidFill>
                <a:srgbClr val="000000">
                  <a:alpha val="0"/>
                </a:srgbClr>
              </a:solidFill>
            </a:ln>
          </c:spPr>
        </c:majorGridlines>
        <c:title>
          <c:tx>
            <c:rich>
              <a:bodyPr/>
              <a:lstStyle/>
              <a:p>
                <a:pPr>
                  <a:defRPr/>
                </a:pPr>
                <a:r>
                  <a:rPr lang="en-US" dirty="0"/>
                  <a:t>Millions of </a:t>
                </a:r>
                <a:r>
                  <a:rPr lang="en-US" sz="1400" dirty="0"/>
                  <a:t>Dollars</a:t>
                </a:r>
              </a:p>
            </c:rich>
          </c:tx>
          <c:layout>
            <c:manualLayout>
              <c:xMode val="edge"/>
              <c:yMode val="edge"/>
              <c:x val="6.8493150684931703E-3"/>
              <c:y val="0.29084041548630785"/>
            </c:manualLayout>
          </c:layout>
          <c:overlay val="0"/>
        </c:title>
        <c:numFmt formatCode="General" sourceLinked="1"/>
        <c:majorTickMark val="out"/>
        <c:minorTickMark val="none"/>
        <c:tickLblPos val="nextTo"/>
        <c:txPr>
          <a:bodyPr rot="0" vert="horz"/>
          <a:lstStyle/>
          <a:p>
            <a:pPr>
              <a:defRPr sz="1400"/>
            </a:pPr>
            <a:endParaRPr lang="en-US"/>
          </a:p>
        </c:txPr>
        <c:crossAx val="158421832"/>
        <c:crosses val="autoZero"/>
        <c:crossBetween val="between"/>
        <c:majorUnit val="2"/>
      </c:valAx>
    </c:plotArea>
    <c:legend>
      <c:legendPos val="b"/>
      <c:layout>
        <c:manualLayout>
          <c:xMode val="edge"/>
          <c:yMode val="edge"/>
          <c:x val="0"/>
          <c:y val="0.91123701605288165"/>
          <c:w val="0.89783105022831278"/>
          <c:h val="7.648725212464591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a:pPr>
            <a:r>
              <a:rPr lang="en-US" dirty="0"/>
              <a:t>Grant Awards</a:t>
            </a:r>
          </a:p>
        </c:rich>
      </c:tx>
      <c:layout>
        <c:manualLayout>
          <c:xMode val="edge"/>
          <c:yMode val="edge"/>
          <c:x val="0.29020301627877426"/>
          <c:y val="2.4063141847094391E-2"/>
        </c:manualLayout>
      </c:layout>
      <c:overlay val="0"/>
    </c:title>
    <c:autoTitleDeleted val="0"/>
    <c:plotArea>
      <c:layout>
        <c:manualLayout>
          <c:layoutTarget val="inner"/>
          <c:xMode val="edge"/>
          <c:yMode val="edge"/>
          <c:x val="0.21531407797224336"/>
          <c:y val="0.24671087166735781"/>
          <c:w val="0.74532580160957485"/>
          <c:h val="0.53947455070824957"/>
        </c:manualLayout>
      </c:layout>
      <c:barChart>
        <c:barDir val="col"/>
        <c:grouping val="clustered"/>
        <c:varyColors val="0"/>
        <c:ser>
          <c:idx val="1"/>
          <c:order val="0"/>
          <c:tx>
            <c:strRef>
              <c:f>Sheet2!$D$25</c:f>
              <c:strCache>
                <c:ptCount val="1"/>
                <c:pt idx="0">
                  <c:v>New Grants</c:v>
                </c:pt>
              </c:strCache>
            </c:strRef>
          </c:tx>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Sheet2!$C$38:$C$41</c:f>
              <c:numCache>
                <c:formatCode>General</c:formatCode>
                <c:ptCount val="4"/>
                <c:pt idx="0">
                  <c:v>2014</c:v>
                </c:pt>
                <c:pt idx="1">
                  <c:v>2015</c:v>
                </c:pt>
                <c:pt idx="2">
                  <c:v>2016</c:v>
                </c:pt>
                <c:pt idx="3">
                  <c:v>2017</c:v>
                </c:pt>
              </c:numCache>
            </c:numRef>
          </c:cat>
          <c:val>
            <c:numRef>
              <c:f>Sheet2!$D$38:$D$41</c:f>
              <c:numCache>
                <c:formatCode>General</c:formatCode>
                <c:ptCount val="4"/>
                <c:pt idx="0">
                  <c:v>112</c:v>
                </c:pt>
                <c:pt idx="1">
                  <c:v>100</c:v>
                </c:pt>
                <c:pt idx="2">
                  <c:v>97</c:v>
                </c:pt>
                <c:pt idx="3">
                  <c:v>121</c:v>
                </c:pt>
              </c:numCache>
            </c:numRef>
          </c:val>
        </c:ser>
        <c:ser>
          <c:idx val="2"/>
          <c:order val="1"/>
          <c:tx>
            <c:strRef>
              <c:f>Sheet2!$E$25</c:f>
              <c:strCache>
                <c:ptCount val="1"/>
                <c:pt idx="0">
                  <c:v>Ongoing Grants</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Sheet2!$C$38:$C$41</c:f>
              <c:numCache>
                <c:formatCode>General</c:formatCode>
                <c:ptCount val="4"/>
                <c:pt idx="0">
                  <c:v>2014</c:v>
                </c:pt>
                <c:pt idx="1">
                  <c:v>2015</c:v>
                </c:pt>
                <c:pt idx="2">
                  <c:v>2016</c:v>
                </c:pt>
                <c:pt idx="3">
                  <c:v>2017</c:v>
                </c:pt>
              </c:numCache>
            </c:numRef>
          </c:cat>
          <c:val>
            <c:numRef>
              <c:f>Sheet2!$E$38:$E$41</c:f>
              <c:numCache>
                <c:formatCode>General</c:formatCode>
                <c:ptCount val="4"/>
                <c:pt idx="0">
                  <c:v>360</c:v>
                </c:pt>
                <c:pt idx="1">
                  <c:v>343</c:v>
                </c:pt>
                <c:pt idx="2">
                  <c:v>343</c:v>
                </c:pt>
                <c:pt idx="3">
                  <c:v>312</c:v>
                </c:pt>
              </c:numCache>
            </c:numRef>
          </c:val>
        </c:ser>
        <c:dLbls>
          <c:showLegendKey val="0"/>
          <c:showVal val="1"/>
          <c:showCatName val="0"/>
          <c:showSerName val="0"/>
          <c:showPercent val="0"/>
          <c:showBubbleSize val="0"/>
        </c:dLbls>
        <c:gapWidth val="90"/>
        <c:axId val="157950784"/>
        <c:axId val="161370168"/>
      </c:barChart>
      <c:catAx>
        <c:axId val="157950784"/>
        <c:scaling>
          <c:orientation val="minMax"/>
        </c:scaling>
        <c:delete val="0"/>
        <c:axPos val="b"/>
        <c:numFmt formatCode="General" sourceLinked="1"/>
        <c:majorTickMark val="out"/>
        <c:minorTickMark val="none"/>
        <c:tickLblPos val="nextTo"/>
        <c:txPr>
          <a:bodyPr rot="0" vert="horz"/>
          <a:lstStyle/>
          <a:p>
            <a:pPr>
              <a:defRPr sz="1200"/>
            </a:pPr>
            <a:endParaRPr lang="en-US"/>
          </a:p>
        </c:txPr>
        <c:crossAx val="161370168"/>
        <c:crosses val="autoZero"/>
        <c:auto val="1"/>
        <c:lblAlgn val="ctr"/>
        <c:lblOffset val="100"/>
        <c:tickLblSkip val="1"/>
        <c:tickMarkSkip val="1"/>
        <c:noMultiLvlLbl val="0"/>
      </c:catAx>
      <c:valAx>
        <c:axId val="161370168"/>
        <c:scaling>
          <c:orientation val="minMax"/>
        </c:scaling>
        <c:delete val="0"/>
        <c:axPos val="l"/>
        <c:majorGridlines>
          <c:spPr>
            <a:ln>
              <a:solidFill>
                <a:srgbClr val="FFFFFF">
                  <a:alpha val="0"/>
                </a:srgbClr>
              </a:solidFill>
            </a:ln>
          </c:spPr>
        </c:majorGridlines>
        <c:title>
          <c:tx>
            <c:rich>
              <a:bodyPr/>
              <a:lstStyle/>
              <a:p>
                <a:pPr>
                  <a:defRPr/>
                </a:pPr>
                <a:r>
                  <a:rPr lang="en-US"/>
                  <a:t>Number of grants</a:t>
                </a:r>
              </a:p>
            </c:rich>
          </c:tx>
          <c:layout>
            <c:manualLayout>
              <c:xMode val="edge"/>
              <c:yMode val="edge"/>
              <c:x val="5.1529764525205968E-2"/>
              <c:y val="0.17872841552700724"/>
            </c:manualLayout>
          </c:layout>
          <c:overlay val="0"/>
        </c:title>
        <c:numFmt formatCode="General" sourceLinked="1"/>
        <c:majorTickMark val="out"/>
        <c:minorTickMark val="none"/>
        <c:tickLblPos val="nextTo"/>
        <c:txPr>
          <a:bodyPr rot="0" vert="horz"/>
          <a:lstStyle/>
          <a:p>
            <a:pPr>
              <a:defRPr sz="1200"/>
            </a:pPr>
            <a:endParaRPr lang="en-US"/>
          </a:p>
        </c:txPr>
        <c:crossAx val="157950784"/>
        <c:crosses val="autoZero"/>
        <c:crossBetween val="between"/>
      </c:valAx>
      <c:spPr>
        <a:noFill/>
      </c:spPr>
    </c:plotArea>
    <c:legend>
      <c:legendPos val="b"/>
      <c:layout>
        <c:manualLayout>
          <c:xMode val="edge"/>
          <c:yMode val="edge"/>
          <c:x val="0.11808367071525008"/>
          <c:y val="0.8980276971957456"/>
          <c:w val="0.74258259448214359"/>
          <c:h val="7.8947368421052655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219" tIns="45610" rIns="91219" bIns="45610" rtlCol="0"/>
          <a:lstStyle>
            <a:lvl1pPr algn="l" rtl="1" eaLnBrk="1" hangingPunct="1">
              <a:defRPr sz="1200" b="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5300"/>
          </a:xfrm>
          <a:prstGeom prst="rect">
            <a:avLst/>
          </a:prstGeom>
        </p:spPr>
        <p:txBody>
          <a:bodyPr vert="horz" lIns="91219" tIns="45610" rIns="91219" bIns="45610" rtlCol="0"/>
          <a:lstStyle>
            <a:lvl1pPr algn="r" rtl="1" eaLnBrk="1" hangingPunct="1">
              <a:defRPr sz="1200" b="0">
                <a:latin typeface="Arial" charset="0"/>
                <a:cs typeface="Arial" charset="0"/>
              </a:defRPr>
            </a:lvl1pPr>
          </a:lstStyle>
          <a:p>
            <a:pPr>
              <a:defRPr/>
            </a:pPr>
            <a:fld id="{B50FD564-A98A-4FAE-8372-20A1E35D4ECD}" type="datetimeFigureOut">
              <a:rPr lang="en-US"/>
              <a:pPr>
                <a:defRPr/>
              </a:pPr>
              <a:t>8/20/2017</a:t>
            </a:fld>
            <a:endParaRPr lang="en-US"/>
          </a:p>
        </p:txBody>
      </p:sp>
      <p:sp>
        <p:nvSpPr>
          <p:cNvPr id="5" name="Slide Number Placeholder 4"/>
          <p:cNvSpPr>
            <a:spLocks noGrp="1"/>
          </p:cNvSpPr>
          <p:nvPr>
            <p:ph type="sldNum" sz="quarter" idx="3"/>
          </p:nvPr>
        </p:nvSpPr>
        <p:spPr>
          <a:xfrm>
            <a:off x="3849688" y="9377363"/>
            <a:ext cx="2946400" cy="495300"/>
          </a:xfrm>
          <a:prstGeom prst="rect">
            <a:avLst/>
          </a:prstGeom>
        </p:spPr>
        <p:txBody>
          <a:bodyPr vert="horz" wrap="square" lIns="91219" tIns="45610" rIns="91219" bIns="45610" numCol="1" anchor="b" anchorCtr="0" compatLnSpc="1">
            <a:prstTxWarp prst="textNoShape">
              <a:avLst/>
            </a:prstTxWarp>
          </a:bodyPr>
          <a:lstStyle>
            <a:lvl1pPr algn="r" rtl="1" eaLnBrk="1" hangingPunct="1">
              <a:defRPr sz="1200" b="0"/>
            </a:lvl1pPr>
          </a:lstStyle>
          <a:p>
            <a:pPr>
              <a:defRPr/>
            </a:pPr>
            <a:fld id="{0BFCE551-EE5E-4FC6-A97C-3CDCB64B1A7A}" type="slidenum">
              <a:rPr lang="he-IL"/>
              <a:pPr>
                <a:defRPr/>
              </a:pPr>
              <a:t>‹#›</a:t>
            </a:fld>
            <a:endParaRPr lang="en-US"/>
          </a:p>
        </p:txBody>
      </p:sp>
    </p:spTree>
    <p:extLst>
      <p:ext uri="{BB962C8B-B14F-4D97-AF65-F5344CB8AC3E}">
        <p14:creationId xmlns:p14="http://schemas.microsoft.com/office/powerpoint/2010/main" val="341831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3851275" y="0"/>
            <a:ext cx="2946400" cy="495300"/>
          </a:xfrm>
          <a:prstGeom prst="rect">
            <a:avLst/>
          </a:prstGeom>
          <a:noFill/>
          <a:ln w="9525">
            <a:noFill/>
            <a:miter lim="800000"/>
            <a:headEnd/>
            <a:tailEnd/>
          </a:ln>
          <a:effectLst/>
        </p:spPr>
        <p:txBody>
          <a:bodyPr vert="horz" wrap="square" lIns="91219" tIns="45610" rIns="91219" bIns="45610" numCol="1" anchor="t" anchorCtr="0" compatLnSpc="1">
            <a:prstTxWarp prst="textNoShape">
              <a:avLst/>
            </a:prstTxWarp>
          </a:bodyPr>
          <a:lstStyle>
            <a:lvl1pPr algn="r" rtl="1" eaLnBrk="1" hangingPunct="1">
              <a:defRPr sz="1200" b="0">
                <a:latin typeface="Arial" charset="0"/>
                <a:cs typeface="Arial" charset="0"/>
              </a:defRPr>
            </a:lvl1pPr>
          </a:lstStyle>
          <a:p>
            <a:pPr>
              <a:defRPr/>
            </a:pPr>
            <a:endParaRPr lang="en-US"/>
          </a:p>
        </p:txBody>
      </p:sp>
      <p:sp>
        <p:nvSpPr>
          <p:cNvPr id="105475" name="Rectangle 3"/>
          <p:cNvSpPr>
            <a:spLocks noGrp="1" noChangeArrowheads="1"/>
          </p:cNvSpPr>
          <p:nvPr>
            <p:ph type="dt" idx="1"/>
          </p:nvPr>
        </p:nvSpPr>
        <p:spPr bwMode="auto">
          <a:xfrm>
            <a:off x="1588" y="0"/>
            <a:ext cx="2946400" cy="495300"/>
          </a:xfrm>
          <a:prstGeom prst="rect">
            <a:avLst/>
          </a:prstGeom>
          <a:noFill/>
          <a:ln w="9525">
            <a:noFill/>
            <a:miter lim="800000"/>
            <a:headEnd/>
            <a:tailEnd/>
          </a:ln>
          <a:effectLst/>
        </p:spPr>
        <p:txBody>
          <a:bodyPr vert="horz" wrap="square" lIns="91219" tIns="45610" rIns="91219" bIns="45610" numCol="1" anchor="t" anchorCtr="0" compatLnSpc="1">
            <a:prstTxWarp prst="textNoShape">
              <a:avLst/>
            </a:prstTxWarp>
          </a:bodyPr>
          <a:lstStyle>
            <a:lvl1pPr algn="l" rtl="1" eaLnBrk="1" hangingPunct="1">
              <a:defRPr sz="1200" b="0">
                <a:latin typeface="Arial" charset="0"/>
                <a:cs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30275" y="741363"/>
            <a:ext cx="4935538"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7" name="Rectangle 5"/>
          <p:cNvSpPr>
            <a:spLocks noGrp="1" noChangeArrowheads="1"/>
          </p:cNvSpPr>
          <p:nvPr>
            <p:ph type="body" sz="quarter" idx="3"/>
          </p:nvPr>
        </p:nvSpPr>
        <p:spPr bwMode="auto">
          <a:xfrm>
            <a:off x="681038" y="4689475"/>
            <a:ext cx="5435600" cy="4443413"/>
          </a:xfrm>
          <a:prstGeom prst="rect">
            <a:avLst/>
          </a:prstGeom>
          <a:noFill/>
          <a:ln w="9525">
            <a:noFill/>
            <a:miter lim="800000"/>
            <a:headEnd/>
            <a:tailEnd/>
          </a:ln>
          <a:effectLst/>
        </p:spPr>
        <p:txBody>
          <a:bodyPr vert="horz" wrap="square" lIns="91219" tIns="45610" rIns="91219" bIns="456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5478" name="Rectangle 6"/>
          <p:cNvSpPr>
            <a:spLocks noGrp="1" noChangeArrowheads="1"/>
          </p:cNvSpPr>
          <p:nvPr>
            <p:ph type="ftr" sz="quarter" idx="4"/>
          </p:nvPr>
        </p:nvSpPr>
        <p:spPr bwMode="auto">
          <a:xfrm>
            <a:off x="3851275" y="9377363"/>
            <a:ext cx="2946400" cy="495300"/>
          </a:xfrm>
          <a:prstGeom prst="rect">
            <a:avLst/>
          </a:prstGeom>
          <a:noFill/>
          <a:ln w="9525">
            <a:noFill/>
            <a:miter lim="800000"/>
            <a:headEnd/>
            <a:tailEnd/>
          </a:ln>
          <a:effectLst/>
        </p:spPr>
        <p:txBody>
          <a:bodyPr vert="horz" wrap="square" lIns="91219" tIns="45610" rIns="91219" bIns="45610" numCol="1" anchor="b" anchorCtr="0" compatLnSpc="1">
            <a:prstTxWarp prst="textNoShape">
              <a:avLst/>
            </a:prstTxWarp>
          </a:bodyPr>
          <a:lstStyle>
            <a:lvl1pPr algn="r" rtl="1" eaLnBrk="1" hangingPunct="1">
              <a:defRPr sz="1200" b="0">
                <a:latin typeface="Arial" charset="0"/>
                <a:cs typeface="Arial" charset="0"/>
              </a:defRPr>
            </a:lvl1pPr>
          </a:lstStyle>
          <a:p>
            <a:pPr>
              <a:defRPr/>
            </a:pPr>
            <a:endParaRPr lang="en-US"/>
          </a:p>
        </p:txBody>
      </p:sp>
      <p:sp>
        <p:nvSpPr>
          <p:cNvPr id="105479" name="Rectangle 7"/>
          <p:cNvSpPr>
            <a:spLocks noGrp="1" noChangeArrowheads="1"/>
          </p:cNvSpPr>
          <p:nvPr>
            <p:ph type="sldNum" sz="quarter" idx="5"/>
          </p:nvPr>
        </p:nvSpPr>
        <p:spPr bwMode="auto">
          <a:xfrm>
            <a:off x="1588" y="9377363"/>
            <a:ext cx="2946400" cy="495300"/>
          </a:xfrm>
          <a:prstGeom prst="rect">
            <a:avLst/>
          </a:prstGeom>
          <a:noFill/>
          <a:ln w="9525">
            <a:noFill/>
            <a:miter lim="800000"/>
            <a:headEnd/>
            <a:tailEnd/>
          </a:ln>
          <a:effectLst/>
        </p:spPr>
        <p:txBody>
          <a:bodyPr vert="horz" wrap="square" lIns="91219" tIns="45610" rIns="91219" bIns="45610" numCol="1" anchor="b" anchorCtr="0" compatLnSpc="1">
            <a:prstTxWarp prst="textNoShape">
              <a:avLst/>
            </a:prstTxWarp>
          </a:bodyPr>
          <a:lstStyle>
            <a:lvl1pPr algn="l" rtl="1" eaLnBrk="1" hangingPunct="1">
              <a:defRPr sz="1200" b="0"/>
            </a:lvl1pPr>
          </a:lstStyle>
          <a:p>
            <a:pPr>
              <a:defRPr/>
            </a:pPr>
            <a:fld id="{B6EE0121-35E8-4B31-B1B3-1FEDD5D518B7}" type="slidenum">
              <a:rPr lang="he-IL"/>
              <a:pPr>
                <a:defRPr/>
              </a:pPr>
              <a:t>‹#›</a:t>
            </a:fld>
            <a:endParaRPr lang="en-US"/>
          </a:p>
        </p:txBody>
      </p:sp>
    </p:spTree>
    <p:extLst>
      <p:ext uri="{BB962C8B-B14F-4D97-AF65-F5344CB8AC3E}">
        <p14:creationId xmlns:p14="http://schemas.microsoft.com/office/powerpoint/2010/main" val="305225208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F899C8F-19EE-4330-B83A-891B0D2CB845}" type="slidenum">
              <a:rPr lang="he-IL" smtClean="0"/>
              <a:pPr algn="l">
                <a:spcBef>
                  <a:spcPct val="0"/>
                </a:spcBef>
              </a:pPr>
              <a:t>1</a:t>
            </a:fld>
            <a:endParaRPr lang="en-US" smtClean="0"/>
          </a:p>
        </p:txBody>
      </p:sp>
    </p:spTree>
    <p:extLst>
      <p:ext uri="{BB962C8B-B14F-4D97-AF65-F5344CB8AC3E}">
        <p14:creationId xmlns:p14="http://schemas.microsoft.com/office/powerpoint/2010/main" val="4245953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37DE787-CB6B-42AB-B091-7ED2C344E196}" type="slidenum">
              <a:rPr lang="he-IL" smtClean="0"/>
              <a:pPr algn="l">
                <a:spcBef>
                  <a:spcPct val="0"/>
                </a:spcBef>
              </a:pPr>
              <a:t>10</a:t>
            </a:fld>
            <a:endParaRPr lang="en-US" smtClean="0"/>
          </a:p>
        </p:txBody>
      </p:sp>
    </p:spTree>
    <p:extLst>
      <p:ext uri="{BB962C8B-B14F-4D97-AF65-F5344CB8AC3E}">
        <p14:creationId xmlns:p14="http://schemas.microsoft.com/office/powerpoint/2010/main" val="1507046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550AF54-62BE-4FC1-91FE-F46B5AFAC428}" type="slidenum">
              <a:rPr lang="he-IL" smtClean="0"/>
              <a:pPr algn="l">
                <a:spcBef>
                  <a:spcPct val="0"/>
                </a:spcBef>
              </a:pPr>
              <a:t>11</a:t>
            </a:fld>
            <a:endParaRPr lang="en-US" smtClean="0"/>
          </a:p>
        </p:txBody>
      </p:sp>
    </p:spTree>
    <p:extLst>
      <p:ext uri="{BB962C8B-B14F-4D97-AF65-F5344CB8AC3E}">
        <p14:creationId xmlns:p14="http://schemas.microsoft.com/office/powerpoint/2010/main" val="209419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EC5A4B6B-6B48-4F28-A7C0-20D9D196F8A0}" type="slidenum">
              <a:rPr lang="he-IL" smtClean="0"/>
              <a:pPr algn="l">
                <a:spcBef>
                  <a:spcPct val="0"/>
                </a:spcBef>
              </a:pPr>
              <a:t>12</a:t>
            </a:fld>
            <a:endParaRPr lang="en-US" smtClean="0"/>
          </a:p>
        </p:txBody>
      </p:sp>
    </p:spTree>
    <p:extLst>
      <p:ext uri="{BB962C8B-B14F-4D97-AF65-F5344CB8AC3E}">
        <p14:creationId xmlns:p14="http://schemas.microsoft.com/office/powerpoint/2010/main" val="3739359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550AF54-62BE-4FC1-91FE-F46B5AFAC428}" type="slidenum">
              <a:rPr lang="he-IL" smtClean="0"/>
              <a:pPr algn="l">
                <a:spcBef>
                  <a:spcPct val="0"/>
                </a:spcBef>
              </a:pPr>
              <a:t>13</a:t>
            </a:fld>
            <a:endParaRPr lang="en-US" smtClean="0"/>
          </a:p>
        </p:txBody>
      </p:sp>
    </p:spTree>
    <p:extLst>
      <p:ext uri="{BB962C8B-B14F-4D97-AF65-F5344CB8AC3E}">
        <p14:creationId xmlns:p14="http://schemas.microsoft.com/office/powerpoint/2010/main" val="2996752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08B9BD8-BB23-4A71-B3A3-CD8F51D279E2}" type="slidenum">
              <a:rPr lang="he-IL" smtClean="0"/>
              <a:pPr algn="l">
                <a:spcBef>
                  <a:spcPct val="0"/>
                </a:spcBef>
              </a:pPr>
              <a:t>14</a:t>
            </a:fld>
            <a:endParaRPr lang="en-US" smtClean="0"/>
          </a:p>
        </p:txBody>
      </p:sp>
    </p:spTree>
    <p:extLst>
      <p:ext uri="{BB962C8B-B14F-4D97-AF65-F5344CB8AC3E}">
        <p14:creationId xmlns:p14="http://schemas.microsoft.com/office/powerpoint/2010/main" val="1800374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3B96D37C-90DA-4CE2-87B0-89425AA61FA4}" type="slidenum">
              <a:rPr lang="he-IL" smtClean="0"/>
              <a:pPr algn="l">
                <a:spcBef>
                  <a:spcPct val="0"/>
                </a:spcBef>
              </a:pPr>
              <a:t>15</a:t>
            </a:fld>
            <a:endParaRPr lang="en-US" smtClean="0"/>
          </a:p>
        </p:txBody>
      </p:sp>
    </p:spTree>
    <p:extLst>
      <p:ext uri="{BB962C8B-B14F-4D97-AF65-F5344CB8AC3E}">
        <p14:creationId xmlns:p14="http://schemas.microsoft.com/office/powerpoint/2010/main" val="1125407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9190491-C9F1-4CDA-9AC2-B0849E9629DC}" type="slidenum">
              <a:rPr lang="he-IL" smtClean="0"/>
              <a:pPr algn="l">
                <a:spcBef>
                  <a:spcPct val="0"/>
                </a:spcBef>
              </a:pPr>
              <a:t>16</a:t>
            </a:fld>
            <a:endParaRPr lang="en-US" smtClean="0"/>
          </a:p>
        </p:txBody>
      </p:sp>
    </p:spTree>
    <p:extLst>
      <p:ext uri="{BB962C8B-B14F-4D97-AF65-F5344CB8AC3E}">
        <p14:creationId xmlns:p14="http://schemas.microsoft.com/office/powerpoint/2010/main" val="2146630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9C457214-64EC-4B2A-964E-D68ECBC5B902}" type="slidenum">
              <a:rPr lang="he-IL" smtClean="0"/>
              <a:pPr algn="l">
                <a:spcBef>
                  <a:spcPct val="0"/>
                </a:spcBef>
              </a:pPr>
              <a:t>17</a:t>
            </a:fld>
            <a:endParaRPr lang="en-US" smtClean="0"/>
          </a:p>
        </p:txBody>
      </p:sp>
    </p:spTree>
    <p:extLst>
      <p:ext uri="{BB962C8B-B14F-4D97-AF65-F5344CB8AC3E}">
        <p14:creationId xmlns:p14="http://schemas.microsoft.com/office/powerpoint/2010/main" val="338168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E608522-EB52-4B05-8381-E2F8B2B1EA38}" type="slidenum">
              <a:rPr lang="he-IL" smtClean="0"/>
              <a:pPr algn="l">
                <a:spcBef>
                  <a:spcPct val="0"/>
                </a:spcBef>
              </a:pPr>
              <a:t>18</a:t>
            </a:fld>
            <a:endParaRPr lang="en-US" smtClean="0"/>
          </a:p>
        </p:txBody>
      </p:sp>
    </p:spTree>
    <p:extLst>
      <p:ext uri="{BB962C8B-B14F-4D97-AF65-F5344CB8AC3E}">
        <p14:creationId xmlns:p14="http://schemas.microsoft.com/office/powerpoint/2010/main" val="2736174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F95C8E1D-E871-4337-9679-240FA4C91991}" type="slidenum">
              <a:rPr lang="he-IL" smtClean="0"/>
              <a:pPr algn="l">
                <a:spcBef>
                  <a:spcPct val="0"/>
                </a:spcBef>
              </a:pPr>
              <a:t>19</a:t>
            </a:fld>
            <a:endParaRPr lang="en-US" smtClean="0"/>
          </a:p>
        </p:txBody>
      </p:sp>
    </p:spTree>
    <p:extLst>
      <p:ext uri="{BB962C8B-B14F-4D97-AF65-F5344CB8AC3E}">
        <p14:creationId xmlns:p14="http://schemas.microsoft.com/office/powerpoint/2010/main" val="3354356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7DDFC662-94C1-466D-8663-99835387209C}" type="slidenum">
              <a:rPr lang="he-IL" smtClean="0"/>
              <a:pPr algn="l">
                <a:spcBef>
                  <a:spcPct val="0"/>
                </a:spcBef>
              </a:pPr>
              <a:t>2</a:t>
            </a:fld>
            <a:endParaRPr lang="en-US" smtClean="0"/>
          </a:p>
        </p:txBody>
      </p:sp>
    </p:spTree>
    <p:extLst>
      <p:ext uri="{BB962C8B-B14F-4D97-AF65-F5344CB8AC3E}">
        <p14:creationId xmlns:p14="http://schemas.microsoft.com/office/powerpoint/2010/main" val="5649074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53252"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9D771168-F2A1-4EF5-87BA-D00996BC0EDC}" type="slidenum">
              <a:rPr lang="he-IL" b="0"/>
              <a:pPr algn="l" eaLnBrk="1" hangingPunct="1">
                <a:spcBef>
                  <a:spcPct val="0"/>
                </a:spcBef>
              </a:pPr>
              <a:t>20</a:t>
            </a:fld>
            <a:endParaRPr lang="en-US" b="0"/>
          </a:p>
        </p:txBody>
      </p:sp>
    </p:spTree>
    <p:extLst>
      <p:ext uri="{BB962C8B-B14F-4D97-AF65-F5344CB8AC3E}">
        <p14:creationId xmlns:p14="http://schemas.microsoft.com/office/powerpoint/2010/main" val="80196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55300"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462FC8C6-D788-4C24-8567-33FFEF5A4223}" type="slidenum">
              <a:rPr lang="he-IL" b="0"/>
              <a:pPr algn="l" eaLnBrk="1" hangingPunct="1">
                <a:spcBef>
                  <a:spcPct val="0"/>
                </a:spcBef>
              </a:pPr>
              <a:t>21</a:t>
            </a:fld>
            <a:endParaRPr lang="en-US" b="0"/>
          </a:p>
        </p:txBody>
      </p:sp>
    </p:spTree>
    <p:extLst>
      <p:ext uri="{BB962C8B-B14F-4D97-AF65-F5344CB8AC3E}">
        <p14:creationId xmlns:p14="http://schemas.microsoft.com/office/powerpoint/2010/main" val="34535539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57348"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CA80DB78-4B24-4435-BB26-F67D906D9D66}" type="slidenum">
              <a:rPr lang="he-IL" b="0"/>
              <a:pPr algn="l" eaLnBrk="1" hangingPunct="1">
                <a:spcBef>
                  <a:spcPct val="0"/>
                </a:spcBef>
              </a:pPr>
              <a:t>22</a:t>
            </a:fld>
            <a:endParaRPr lang="en-US" b="0"/>
          </a:p>
        </p:txBody>
      </p:sp>
    </p:spTree>
    <p:extLst>
      <p:ext uri="{BB962C8B-B14F-4D97-AF65-F5344CB8AC3E}">
        <p14:creationId xmlns:p14="http://schemas.microsoft.com/office/powerpoint/2010/main" val="1213778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99F06617-F041-430F-9206-36F33E736EFC}" type="slidenum">
              <a:rPr lang="he-IL" smtClean="0"/>
              <a:pPr algn="l">
                <a:spcBef>
                  <a:spcPct val="0"/>
                </a:spcBef>
              </a:pPr>
              <a:t>23</a:t>
            </a:fld>
            <a:endParaRPr lang="en-US" smtClean="0"/>
          </a:p>
        </p:txBody>
      </p:sp>
    </p:spTree>
    <p:extLst>
      <p:ext uri="{BB962C8B-B14F-4D97-AF65-F5344CB8AC3E}">
        <p14:creationId xmlns:p14="http://schemas.microsoft.com/office/powerpoint/2010/main" val="30507958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AC826E8-C03B-4667-91EB-EF3FB76018B0}" type="slidenum">
              <a:rPr lang="he-IL" smtClean="0"/>
              <a:pPr algn="l">
                <a:spcBef>
                  <a:spcPct val="0"/>
                </a:spcBef>
              </a:pPr>
              <a:t>24</a:t>
            </a:fld>
            <a:endParaRPr lang="en-US" smtClean="0"/>
          </a:p>
        </p:txBody>
      </p:sp>
    </p:spTree>
    <p:extLst>
      <p:ext uri="{BB962C8B-B14F-4D97-AF65-F5344CB8AC3E}">
        <p14:creationId xmlns:p14="http://schemas.microsoft.com/office/powerpoint/2010/main" val="8738561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B4CFBC7E-BC9D-4763-8805-27BFDEC64D04}" type="slidenum">
              <a:rPr lang="he-IL" smtClean="0"/>
              <a:pPr algn="l">
                <a:spcBef>
                  <a:spcPct val="0"/>
                </a:spcBef>
              </a:pPr>
              <a:t>25</a:t>
            </a:fld>
            <a:endParaRPr lang="en-US" smtClean="0"/>
          </a:p>
        </p:txBody>
      </p:sp>
    </p:spTree>
    <p:extLst>
      <p:ext uri="{BB962C8B-B14F-4D97-AF65-F5344CB8AC3E}">
        <p14:creationId xmlns:p14="http://schemas.microsoft.com/office/powerpoint/2010/main" val="18309040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6EE0121-35E8-4B31-B1B3-1FEDD5D518B7}" type="slidenum">
              <a:rPr lang="he-IL" smtClean="0"/>
              <a:pPr>
                <a:defRPr/>
              </a:pPr>
              <a:t>26</a:t>
            </a:fld>
            <a:endParaRPr lang="en-US"/>
          </a:p>
        </p:txBody>
      </p:sp>
    </p:spTree>
    <p:extLst>
      <p:ext uri="{BB962C8B-B14F-4D97-AF65-F5344CB8AC3E}">
        <p14:creationId xmlns:p14="http://schemas.microsoft.com/office/powerpoint/2010/main" val="1596559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6EE0121-35E8-4B31-B1B3-1FEDD5D518B7}" type="slidenum">
              <a:rPr lang="he-IL" smtClean="0"/>
              <a:pPr>
                <a:defRPr/>
              </a:pPr>
              <a:t>27</a:t>
            </a:fld>
            <a:endParaRPr lang="en-US"/>
          </a:p>
        </p:txBody>
      </p:sp>
    </p:spTree>
    <p:extLst>
      <p:ext uri="{BB962C8B-B14F-4D97-AF65-F5344CB8AC3E}">
        <p14:creationId xmlns:p14="http://schemas.microsoft.com/office/powerpoint/2010/main" val="3256264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805B3A92-3B30-4419-93FE-0B5B000A257B}" type="slidenum">
              <a:rPr lang="he-IL" smtClean="0"/>
              <a:pPr algn="l">
                <a:spcBef>
                  <a:spcPct val="0"/>
                </a:spcBef>
              </a:pPr>
              <a:t>29</a:t>
            </a:fld>
            <a:endParaRPr lang="en-US" smtClean="0"/>
          </a:p>
        </p:txBody>
      </p:sp>
    </p:spTree>
    <p:extLst>
      <p:ext uri="{BB962C8B-B14F-4D97-AF65-F5344CB8AC3E}">
        <p14:creationId xmlns:p14="http://schemas.microsoft.com/office/powerpoint/2010/main" val="32911033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A49A0D19-FBFA-4F91-91A2-7894CEFD9EE1}" type="slidenum">
              <a:rPr lang="he-IL" smtClean="0"/>
              <a:pPr algn="l">
                <a:spcBef>
                  <a:spcPct val="0"/>
                </a:spcBef>
              </a:pPr>
              <a:t>30</a:t>
            </a:fld>
            <a:endParaRPr lang="en-US" smtClean="0"/>
          </a:p>
        </p:txBody>
      </p:sp>
    </p:spTree>
    <p:extLst>
      <p:ext uri="{BB962C8B-B14F-4D97-AF65-F5344CB8AC3E}">
        <p14:creationId xmlns:p14="http://schemas.microsoft.com/office/powerpoint/2010/main" val="173755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5BF463A-9CEC-45B4-A57F-A83E62420697}" type="slidenum">
              <a:rPr lang="he-IL" smtClean="0"/>
              <a:pPr algn="l">
                <a:spcBef>
                  <a:spcPct val="0"/>
                </a:spcBef>
              </a:pPr>
              <a:t>3</a:t>
            </a:fld>
            <a:endParaRPr lang="en-US" smtClean="0"/>
          </a:p>
        </p:txBody>
      </p:sp>
    </p:spTree>
    <p:extLst>
      <p:ext uri="{BB962C8B-B14F-4D97-AF65-F5344CB8AC3E}">
        <p14:creationId xmlns:p14="http://schemas.microsoft.com/office/powerpoint/2010/main" val="338553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71684"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6489116E-302C-4EE1-8F65-160F19E1F052}" type="slidenum">
              <a:rPr lang="he-IL" sz="1200" b="0"/>
              <a:pPr rtl="1" eaLnBrk="1" hangingPunct="1"/>
              <a:t>33</a:t>
            </a:fld>
            <a:endParaRPr lang="en-US" sz="1200" b="0"/>
          </a:p>
        </p:txBody>
      </p:sp>
    </p:spTree>
    <p:extLst>
      <p:ext uri="{BB962C8B-B14F-4D97-AF65-F5344CB8AC3E}">
        <p14:creationId xmlns:p14="http://schemas.microsoft.com/office/powerpoint/2010/main" val="6412179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73732"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7FBD24FD-1085-483F-86DF-C63E9720FD70}" type="slidenum">
              <a:rPr lang="he-IL" sz="1200" b="0"/>
              <a:pPr rtl="1" eaLnBrk="1" hangingPunct="1"/>
              <a:t>34</a:t>
            </a:fld>
            <a:endParaRPr lang="en-US" sz="1200" b="0"/>
          </a:p>
        </p:txBody>
      </p:sp>
    </p:spTree>
    <p:extLst>
      <p:ext uri="{BB962C8B-B14F-4D97-AF65-F5344CB8AC3E}">
        <p14:creationId xmlns:p14="http://schemas.microsoft.com/office/powerpoint/2010/main" val="30354394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75780"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97233F2D-B663-4F24-A05E-154E366B428C}" type="slidenum">
              <a:rPr lang="he-IL" sz="1200" b="0"/>
              <a:pPr rtl="1" eaLnBrk="1" hangingPunct="1"/>
              <a:t>35</a:t>
            </a:fld>
            <a:endParaRPr lang="en-US" sz="1200" b="0"/>
          </a:p>
        </p:txBody>
      </p:sp>
    </p:spTree>
    <p:extLst>
      <p:ext uri="{BB962C8B-B14F-4D97-AF65-F5344CB8AC3E}">
        <p14:creationId xmlns:p14="http://schemas.microsoft.com/office/powerpoint/2010/main" val="32726473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77828"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7A961789-31F9-4791-9BBC-7E3059EB285C}" type="slidenum">
              <a:rPr lang="he-IL" sz="1200" b="0"/>
              <a:pPr rtl="1" eaLnBrk="1" hangingPunct="1"/>
              <a:t>36</a:t>
            </a:fld>
            <a:endParaRPr lang="en-US" sz="1200" b="0"/>
          </a:p>
        </p:txBody>
      </p:sp>
    </p:spTree>
    <p:extLst>
      <p:ext uri="{BB962C8B-B14F-4D97-AF65-F5344CB8AC3E}">
        <p14:creationId xmlns:p14="http://schemas.microsoft.com/office/powerpoint/2010/main" val="36447155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79876"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CED8A337-EE5F-4784-90AB-B41F3CDC43E5}" type="slidenum">
              <a:rPr lang="he-IL" sz="1200" b="0"/>
              <a:pPr rtl="1" eaLnBrk="1" hangingPunct="1"/>
              <a:t>37</a:t>
            </a:fld>
            <a:endParaRPr lang="en-US" sz="1200" b="0"/>
          </a:p>
        </p:txBody>
      </p:sp>
    </p:spTree>
    <p:extLst>
      <p:ext uri="{BB962C8B-B14F-4D97-AF65-F5344CB8AC3E}">
        <p14:creationId xmlns:p14="http://schemas.microsoft.com/office/powerpoint/2010/main" val="25779383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81924"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BFFBAA7F-D603-4175-95C6-DBA34B77EFE3}" type="slidenum">
              <a:rPr lang="he-IL" sz="1200" b="0"/>
              <a:pPr rtl="1" eaLnBrk="1" hangingPunct="1"/>
              <a:t>38</a:t>
            </a:fld>
            <a:endParaRPr lang="en-US" sz="1200" b="0"/>
          </a:p>
        </p:txBody>
      </p:sp>
    </p:spTree>
    <p:extLst>
      <p:ext uri="{BB962C8B-B14F-4D97-AF65-F5344CB8AC3E}">
        <p14:creationId xmlns:p14="http://schemas.microsoft.com/office/powerpoint/2010/main" val="28456533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83972"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C9FDED46-7F7D-4CA9-B24A-CDC2EC4378AB}" type="slidenum">
              <a:rPr lang="he-IL" sz="1200" b="0"/>
              <a:pPr rtl="1" eaLnBrk="1" hangingPunct="1"/>
              <a:t>39</a:t>
            </a:fld>
            <a:endParaRPr lang="en-US" sz="1200" b="0"/>
          </a:p>
        </p:txBody>
      </p:sp>
    </p:spTree>
    <p:extLst>
      <p:ext uri="{BB962C8B-B14F-4D97-AF65-F5344CB8AC3E}">
        <p14:creationId xmlns:p14="http://schemas.microsoft.com/office/powerpoint/2010/main" val="33369102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86020"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DCEAFF33-844F-4685-AE11-01AF4256B507}" type="slidenum">
              <a:rPr lang="he-IL" sz="1200" b="0"/>
              <a:pPr rtl="1" eaLnBrk="1" hangingPunct="1"/>
              <a:t>40</a:t>
            </a:fld>
            <a:endParaRPr lang="en-US" sz="1200" b="0"/>
          </a:p>
        </p:txBody>
      </p:sp>
    </p:spTree>
    <p:extLst>
      <p:ext uri="{BB962C8B-B14F-4D97-AF65-F5344CB8AC3E}">
        <p14:creationId xmlns:p14="http://schemas.microsoft.com/office/powerpoint/2010/main" val="803065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3E47322B-484D-4687-8C90-024164D367BA}" type="slidenum">
              <a:rPr lang="he-IL" smtClean="0"/>
              <a:pPr algn="l">
                <a:spcBef>
                  <a:spcPct val="0"/>
                </a:spcBef>
              </a:pPr>
              <a:t>4</a:t>
            </a:fld>
            <a:endParaRPr lang="en-US" smtClean="0"/>
          </a:p>
        </p:txBody>
      </p:sp>
    </p:spTree>
    <p:extLst>
      <p:ext uri="{BB962C8B-B14F-4D97-AF65-F5344CB8AC3E}">
        <p14:creationId xmlns:p14="http://schemas.microsoft.com/office/powerpoint/2010/main" val="169926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24580"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BF316AC8-737A-4387-9DBD-2AABA4252072}" type="slidenum">
              <a:rPr lang="he-IL" b="0"/>
              <a:pPr algn="l" eaLnBrk="1" hangingPunct="1">
                <a:spcBef>
                  <a:spcPct val="0"/>
                </a:spcBef>
              </a:pPr>
              <a:t>5</a:t>
            </a:fld>
            <a:endParaRPr lang="en-US" b="0"/>
          </a:p>
        </p:txBody>
      </p:sp>
    </p:spTree>
    <p:extLst>
      <p:ext uri="{BB962C8B-B14F-4D97-AF65-F5344CB8AC3E}">
        <p14:creationId xmlns:p14="http://schemas.microsoft.com/office/powerpoint/2010/main" val="1008346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A50DA98-5710-47A4-9C86-BB713B624773}" type="slidenum">
              <a:rPr lang="he-IL" smtClean="0"/>
              <a:pPr algn="l">
                <a:spcBef>
                  <a:spcPct val="0"/>
                </a:spcBef>
              </a:pPr>
              <a:t>6</a:t>
            </a:fld>
            <a:endParaRPr lang="en-US" smtClean="0"/>
          </a:p>
        </p:txBody>
      </p:sp>
    </p:spTree>
    <p:extLst>
      <p:ext uri="{BB962C8B-B14F-4D97-AF65-F5344CB8AC3E}">
        <p14:creationId xmlns:p14="http://schemas.microsoft.com/office/powerpoint/2010/main" val="2651511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AEC97C27-C4DA-4701-8DFC-606ABA20D2A9}" type="slidenum">
              <a:rPr lang="he-IL" smtClean="0"/>
              <a:pPr algn="l">
                <a:spcBef>
                  <a:spcPct val="0"/>
                </a:spcBef>
              </a:pPr>
              <a:t>7</a:t>
            </a:fld>
            <a:endParaRPr lang="en-US" smtClean="0"/>
          </a:p>
        </p:txBody>
      </p:sp>
    </p:spTree>
    <p:extLst>
      <p:ext uri="{BB962C8B-B14F-4D97-AF65-F5344CB8AC3E}">
        <p14:creationId xmlns:p14="http://schemas.microsoft.com/office/powerpoint/2010/main" val="357632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32772" name="Slide Number Placeholder 3"/>
          <p:cNvSpPr txBox="1">
            <a:spLocks noGrp="1"/>
          </p:cNvSpPr>
          <p:nvPr/>
        </p:nvSpPr>
        <p:spPr bwMode="auto">
          <a:xfrm>
            <a:off x="1588" y="9377363"/>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FD7C43A9-1A34-41D1-BAD0-462FD8C35A91}" type="slidenum">
              <a:rPr lang="he-IL" b="0"/>
              <a:pPr algn="l" eaLnBrk="1" hangingPunct="1">
                <a:spcBef>
                  <a:spcPct val="0"/>
                </a:spcBef>
              </a:pPr>
              <a:t>8</a:t>
            </a:fld>
            <a:endParaRPr lang="en-US" b="0"/>
          </a:p>
        </p:txBody>
      </p:sp>
    </p:spTree>
    <p:extLst>
      <p:ext uri="{BB962C8B-B14F-4D97-AF65-F5344CB8AC3E}">
        <p14:creationId xmlns:p14="http://schemas.microsoft.com/office/powerpoint/2010/main" val="3180402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13279BF2-9276-4B24-9A04-1E78E75C2FF9}" type="slidenum">
              <a:rPr lang="he-IL" smtClean="0"/>
              <a:pPr algn="l">
                <a:spcBef>
                  <a:spcPct val="0"/>
                </a:spcBef>
              </a:pPr>
              <a:t>9</a:t>
            </a:fld>
            <a:endParaRPr lang="en-US" smtClean="0"/>
          </a:p>
        </p:txBody>
      </p:sp>
    </p:spTree>
    <p:extLst>
      <p:ext uri="{BB962C8B-B14F-4D97-AF65-F5344CB8AC3E}">
        <p14:creationId xmlns:p14="http://schemas.microsoft.com/office/powerpoint/2010/main" val="183629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sz="2200" b="0"/>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pPr>
              <a:defRPr/>
            </a:pPr>
            <a:fld id="{59756C63-45A0-4922-85C0-F16EB1723D80}" type="slidenum">
              <a:rPr lang="he-IL"/>
              <a:pPr>
                <a:defRPr/>
              </a:pPr>
              <a:t>‹#›</a:t>
            </a:fld>
            <a:endParaRPr lang="en-US"/>
          </a:p>
        </p:txBody>
      </p:sp>
    </p:spTree>
    <p:extLst>
      <p:ext uri="{BB962C8B-B14F-4D97-AF65-F5344CB8AC3E}">
        <p14:creationId xmlns:p14="http://schemas.microsoft.com/office/powerpoint/2010/main" val="325959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57060D-F336-4256-B025-740511A5B006}" type="slidenum">
              <a:rPr lang="he-IL"/>
              <a:pPr>
                <a:defRPr/>
              </a:pPr>
              <a:t>‹#›</a:t>
            </a:fld>
            <a:endParaRPr lang="en-US"/>
          </a:p>
        </p:txBody>
      </p:sp>
    </p:spTree>
    <p:extLst>
      <p:ext uri="{BB962C8B-B14F-4D97-AF65-F5344CB8AC3E}">
        <p14:creationId xmlns:p14="http://schemas.microsoft.com/office/powerpoint/2010/main" val="37087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429C8F-7335-4B71-8D57-5E1FD90693AA}" type="slidenum">
              <a:rPr lang="he-IL"/>
              <a:pPr>
                <a:defRPr/>
              </a:pPr>
              <a:t>‹#›</a:t>
            </a:fld>
            <a:endParaRPr lang="en-US"/>
          </a:p>
        </p:txBody>
      </p:sp>
    </p:spTree>
    <p:extLst>
      <p:ext uri="{BB962C8B-B14F-4D97-AF65-F5344CB8AC3E}">
        <p14:creationId xmlns:p14="http://schemas.microsoft.com/office/powerpoint/2010/main" val="407046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9" descr="Logo.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24588"/>
            <a:ext cx="104775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67494"/>
            <a:ext cx="8229600" cy="1399032"/>
          </a:xfrm>
        </p:spPr>
        <p:txBody>
          <a:bodyPr/>
          <a:lstStyle>
            <a:lvl1pPr algn="ctr" rtl="1">
              <a:defRPr sz="4400">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82808"/>
            <a:ext cx="8229600" cy="4572000"/>
          </a:xfrm>
        </p:spPr>
        <p:txBody>
          <a:bodyPr/>
          <a:lstStyle>
            <a:lvl1pPr algn="r" rtl="1">
              <a:defRPr>
                <a:latin typeface="Times New Roman" pitchFamily="18" charset="0"/>
                <a:cs typeface="Times New Roman" pitchFamily="18" charset="0"/>
              </a:defRPr>
            </a:lvl1pPr>
            <a:lvl2pPr algn="r" rtl="1">
              <a:defRPr>
                <a:latin typeface="Times New Roman" pitchFamily="18" charset="0"/>
                <a:cs typeface="Times New Roman" pitchFamily="18" charset="0"/>
              </a:defRPr>
            </a:lvl2pPr>
            <a:lvl3pPr algn="r" rtl="1">
              <a:defRPr>
                <a:latin typeface="Times New Roman" pitchFamily="18" charset="0"/>
                <a:cs typeface="Times New Roman" pitchFamily="18" charset="0"/>
              </a:defRPr>
            </a:lvl3pPr>
            <a:lvl4pPr algn="r" rtl="1">
              <a:defRPr>
                <a:latin typeface="Times New Roman" pitchFamily="18" charset="0"/>
                <a:cs typeface="Times New Roman" pitchFamily="18" charset="0"/>
              </a:defRPr>
            </a:lvl4pPr>
            <a:lvl5pPr algn="r" rtl="1">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6"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072313" y="6500813"/>
            <a:ext cx="503237" cy="301625"/>
          </a:xfrm>
        </p:spPr>
        <p:txBody>
          <a:bodyPr/>
          <a:lstStyle>
            <a:lvl1pPr>
              <a:defRPr/>
            </a:lvl1pPr>
          </a:lstStyle>
          <a:p>
            <a:pPr>
              <a:defRPr/>
            </a:pPr>
            <a:fld id="{620BD233-D90A-485A-A47A-FF738C2E2484}" type="slidenum">
              <a:rPr lang="he-IL"/>
              <a:pPr>
                <a:defRPr/>
              </a:pPr>
              <a:t>‹#›</a:t>
            </a:fld>
            <a:endParaRPr lang="en-US"/>
          </a:p>
        </p:txBody>
      </p:sp>
    </p:spTree>
    <p:extLst>
      <p:ext uri="{BB962C8B-B14F-4D97-AF65-F5344CB8AC3E}">
        <p14:creationId xmlns:p14="http://schemas.microsoft.com/office/powerpoint/2010/main" val="6771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b="0"/>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sz="2200" b="0"/>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AC6C861B-0AD9-448F-94E9-40FE47626DE2}" type="slidenum">
              <a:rPr lang="he-IL"/>
              <a:pPr>
                <a:defRPr/>
              </a:pPr>
              <a:t>‹#›</a:t>
            </a:fld>
            <a:endParaRPr lang="en-US"/>
          </a:p>
        </p:txBody>
      </p:sp>
    </p:spTree>
    <p:extLst>
      <p:ext uri="{BB962C8B-B14F-4D97-AF65-F5344CB8AC3E}">
        <p14:creationId xmlns:p14="http://schemas.microsoft.com/office/powerpoint/2010/main" val="410492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7574BD5-51B6-4E12-BF05-DF9DF0E62F69}" type="slidenum">
              <a:rPr lang="he-IL"/>
              <a:pPr>
                <a:defRPr/>
              </a:pPr>
              <a:t>‹#›</a:t>
            </a:fld>
            <a:endParaRPr lang="en-US"/>
          </a:p>
        </p:txBody>
      </p:sp>
    </p:spTree>
    <p:extLst>
      <p:ext uri="{BB962C8B-B14F-4D97-AF65-F5344CB8AC3E}">
        <p14:creationId xmlns:p14="http://schemas.microsoft.com/office/powerpoint/2010/main" val="4059431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defRPr/>
            </a:lvl1pPr>
          </a:lstStyle>
          <a:p>
            <a:pPr>
              <a:defRPr/>
            </a:pPr>
            <a:fld id="{E3B29ACB-F1B0-45FD-89CF-21E10A2AB055}" type="slidenum">
              <a:rPr lang="he-IL"/>
              <a:pPr>
                <a:defRPr/>
              </a:pPr>
              <a:t>‹#›</a:t>
            </a:fld>
            <a:endParaRPr lang="en-US"/>
          </a:p>
        </p:txBody>
      </p:sp>
    </p:spTree>
    <p:extLst>
      <p:ext uri="{BB962C8B-B14F-4D97-AF65-F5344CB8AC3E}">
        <p14:creationId xmlns:p14="http://schemas.microsoft.com/office/powerpoint/2010/main" val="1953816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B3F98BA-1ED4-4BA9-AF6B-C619354B87C4}" type="slidenum">
              <a:rPr lang="he-IL"/>
              <a:pPr>
                <a:defRPr/>
              </a:pPr>
              <a:t>‹#›</a:t>
            </a:fld>
            <a:endParaRPr lang="en-US"/>
          </a:p>
        </p:txBody>
      </p:sp>
    </p:spTree>
    <p:extLst>
      <p:ext uri="{BB962C8B-B14F-4D97-AF65-F5344CB8AC3E}">
        <p14:creationId xmlns:p14="http://schemas.microsoft.com/office/powerpoint/2010/main" val="3722261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EA53517-8C4B-4E77-B846-B62A1E22B016}" type="slidenum">
              <a:rPr lang="he-IL"/>
              <a:pPr>
                <a:defRPr/>
              </a:pPr>
              <a:t>‹#›</a:t>
            </a:fld>
            <a:endParaRPr lang="en-US"/>
          </a:p>
        </p:txBody>
      </p:sp>
    </p:spTree>
    <p:extLst>
      <p:ext uri="{BB962C8B-B14F-4D97-AF65-F5344CB8AC3E}">
        <p14:creationId xmlns:p14="http://schemas.microsoft.com/office/powerpoint/2010/main" val="970344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BD7BAF86-EFD2-48EE-B483-ED2F8D23973A}" type="slidenum">
              <a:rPr lang="he-IL"/>
              <a:pPr>
                <a:defRPr/>
              </a:pPr>
              <a:t>‹#›</a:t>
            </a:fld>
            <a:endParaRPr lang="en-US"/>
          </a:p>
        </p:txBody>
      </p:sp>
    </p:spTree>
    <p:extLst>
      <p:ext uri="{BB962C8B-B14F-4D97-AF65-F5344CB8AC3E}">
        <p14:creationId xmlns:p14="http://schemas.microsoft.com/office/powerpoint/2010/main" val="300924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defRPr sz="900"/>
            </a:lvl1pPr>
          </a:lstStyle>
          <a:p>
            <a:pPr>
              <a:defRPr/>
            </a:pPr>
            <a:fld id="{4391FD24-327E-4101-A68D-B32415033765}" type="slidenum">
              <a:rPr lang="he-IL"/>
              <a:pPr>
                <a:defRPr/>
              </a:pPr>
              <a:t>‹#›</a:t>
            </a:fld>
            <a:endParaRPr lang="en-US"/>
          </a:p>
        </p:txBody>
      </p:sp>
    </p:spTree>
    <p:extLst>
      <p:ext uri="{BB962C8B-B14F-4D97-AF65-F5344CB8AC3E}">
        <p14:creationId xmlns:p14="http://schemas.microsoft.com/office/powerpoint/2010/main" val="213284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shade val="48000"/>
                <a:satMod val="230000"/>
                <a:alpha val="11000"/>
              </a:schemeClr>
            </a:gs>
            <a:gs pos="60000">
              <a:schemeClr val="bg2">
                <a:shade val="92000"/>
                <a:satMod val="230000"/>
              </a:schemeClr>
            </a:gs>
            <a:gs pos="100000">
              <a:schemeClr val="bg2">
                <a:tint val="85000"/>
                <a:satMod val="400000"/>
              </a:schemeClr>
            </a:gs>
          </a:gsLst>
          <a:lin ang="2700000" scaled="1"/>
          <a:tileRect/>
        </a:gradFill>
        <a:effectLst/>
      </p:bgPr>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sz="2200" b="0"/>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dirty="0" smtClean="0"/>
              <a:t>Click to edit Master title style</a:t>
            </a:r>
            <a:endParaRPr lang="en-US" dirty="0"/>
          </a:p>
        </p:txBody>
      </p:sp>
      <p:sp>
        <p:nvSpPr>
          <p:cNvPr id="1030" name="Text Placeholder 12"/>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rtl="1" eaLnBrk="1" latinLnBrk="0" hangingPunct="1">
              <a:defRPr kumimoji="0" sz="1000" b="0">
                <a:solidFill>
                  <a:schemeClr val="tx1"/>
                </a:solidFill>
                <a:latin typeface="Arial" charset="0"/>
                <a:cs typeface="Arial" charset="0"/>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rtl="1" eaLnBrk="1" latinLnBrk="0" hangingPunct="1">
              <a:defRPr kumimoji="0" sz="1000" b="0">
                <a:solidFill>
                  <a:schemeClr val="tx1"/>
                </a:solidFill>
                <a:latin typeface="Arial" charset="0"/>
                <a:cs typeface="Arial" charset="0"/>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rtl="1" eaLnBrk="1" hangingPunct="1">
              <a:defRPr sz="1200" b="0"/>
            </a:lvl1pPr>
          </a:lstStyle>
          <a:p>
            <a:pPr>
              <a:defRPr/>
            </a:pPr>
            <a:fld id="{C1697373-2994-4861-A8B2-BDCA17BAC855}" type="slidenum">
              <a:rPr lang="he-IL"/>
              <a:pPr>
                <a:defRPr/>
              </a:pPr>
              <a:t>‹#›</a:t>
            </a:fld>
            <a:endParaRPr lang="en-US"/>
          </a:p>
        </p:txBody>
      </p:sp>
    </p:spTree>
  </p:cSld>
  <p:clrMap bg1="dk1" tx1="lt1" bg2="dk2" tx2="lt2" accent1="accent1" accent2="accent2" accent3="accent3" accent4="accent4" accent5="accent5" accent6="accent6" hlink="hlink" folHlink="folHlink"/>
  <p:sldLayoutIdLst>
    <p:sldLayoutId id="2147486199" r:id="rId1"/>
    <p:sldLayoutId id="2147486200" r:id="rId2"/>
    <p:sldLayoutId id="2147486201" r:id="rId3"/>
    <p:sldLayoutId id="2147486202" r:id="rId4"/>
    <p:sldLayoutId id="2147486203" r:id="rId5"/>
    <p:sldLayoutId id="2147486204" r:id="rId6"/>
    <p:sldLayoutId id="2147486205" r:id="rId7"/>
    <p:sldLayoutId id="2147486206" r:id="rId8"/>
    <p:sldLayoutId id="2147486207" r:id="rId9"/>
    <p:sldLayoutId id="2147486208" r:id="rId10"/>
    <p:sldLayoutId id="2147486209" r:id="rId11"/>
  </p:sldLayoutIdLst>
  <p:transition>
    <p:random/>
  </p:transition>
  <p:timing>
    <p:tnLst>
      <p:par>
        <p:cTn id="1" dur="indefinite" restart="never" nodeType="tmRoot"/>
      </p:par>
    </p:tnLst>
  </p:timing>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mj-lt"/>
          <a:ea typeface="Gisha"/>
          <a:cs typeface="+mj-cs"/>
        </a:defRPr>
      </a:lvl1pPr>
      <a:lvl2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2pPr>
      <a:lvl3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3pPr>
      <a:lvl4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4pPr>
      <a:lvl5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5pPr>
      <a:lvl6pPr marL="941388" indent="-484188" algn="l" rtl="0" fontAlgn="base">
        <a:spcBef>
          <a:spcPct val="0"/>
        </a:spcBef>
        <a:spcAft>
          <a:spcPct val="0"/>
        </a:spcAft>
        <a:defRPr sz="4200">
          <a:solidFill>
            <a:srgbClr val="FFFFFF"/>
          </a:solidFill>
          <a:latin typeface="Century Gothic" pitchFamily="34" charset="0"/>
          <a:ea typeface="Gisha"/>
          <a:cs typeface="Gisha"/>
        </a:defRPr>
      </a:lvl6pPr>
      <a:lvl7pPr marL="1398588" indent="-484188" algn="l" rtl="0" fontAlgn="base">
        <a:spcBef>
          <a:spcPct val="0"/>
        </a:spcBef>
        <a:spcAft>
          <a:spcPct val="0"/>
        </a:spcAft>
        <a:defRPr sz="4200">
          <a:solidFill>
            <a:srgbClr val="FFFFFF"/>
          </a:solidFill>
          <a:latin typeface="Century Gothic" pitchFamily="34" charset="0"/>
          <a:ea typeface="Gisha"/>
          <a:cs typeface="Gisha"/>
        </a:defRPr>
      </a:lvl7pPr>
      <a:lvl8pPr marL="1855788" indent="-484188" algn="l" rtl="0" fontAlgn="base">
        <a:spcBef>
          <a:spcPct val="0"/>
        </a:spcBef>
        <a:spcAft>
          <a:spcPct val="0"/>
        </a:spcAft>
        <a:defRPr sz="4200">
          <a:solidFill>
            <a:srgbClr val="FFFFFF"/>
          </a:solidFill>
          <a:latin typeface="Century Gothic" pitchFamily="34" charset="0"/>
          <a:ea typeface="Gisha"/>
          <a:cs typeface="Gisha"/>
        </a:defRPr>
      </a:lvl8pPr>
      <a:lvl9pPr marL="2312988" indent="-484188" algn="l" rtl="0" fontAlgn="base">
        <a:spcBef>
          <a:spcPct val="0"/>
        </a:spcBef>
        <a:spcAft>
          <a:spcPct val="0"/>
        </a:spcAft>
        <a:defRPr sz="4200">
          <a:solidFill>
            <a:srgbClr val="FFFFFF"/>
          </a:solidFill>
          <a:latin typeface="Century Gothic" pitchFamily="34" charset="0"/>
          <a:ea typeface="Gisha"/>
          <a:cs typeface="Gisha"/>
        </a:defRPr>
      </a:lvl9pPr>
    </p:titleStyle>
    <p:bodyStyle>
      <a:lvl1pPr marL="447675"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Gisha"/>
          <a:cs typeface="+mn-cs"/>
        </a:defRPr>
      </a:lvl1pPr>
      <a:lvl2pPr marL="822325" indent="-285750" algn="l" rtl="0" eaLnBrk="0" fontAlgn="base" hangingPunct="0">
        <a:spcBef>
          <a:spcPct val="20000"/>
        </a:spcBef>
        <a:spcAft>
          <a:spcPct val="0"/>
        </a:spcAft>
        <a:buClr>
          <a:schemeClr val="accent1"/>
        </a:buClr>
        <a:buSzPct val="95000"/>
        <a:buFont typeface="Verdana" panose="020B0604030504040204" pitchFamily="34" charset="0"/>
        <a:buChar char="›"/>
        <a:defRPr sz="2600" kern="1200">
          <a:solidFill>
            <a:schemeClr val="tx1"/>
          </a:solidFill>
          <a:latin typeface="+mn-lt"/>
          <a:ea typeface="Gisha"/>
          <a:cs typeface="+mn-cs"/>
        </a:defRPr>
      </a:lvl2pPr>
      <a:lvl3pPr marL="1104900" indent="-228600" algn="l" rtl="0" eaLnBrk="0" fontAlgn="base" hangingPunct="0">
        <a:spcBef>
          <a:spcPct val="20000"/>
        </a:spcBef>
        <a:spcAft>
          <a:spcPct val="0"/>
        </a:spcAft>
        <a:buClr>
          <a:schemeClr val="accent1"/>
        </a:buClr>
        <a:buFont typeface="Wingdings 2" panose="05020102010507070707" pitchFamily="18" charset="2"/>
        <a:buChar char=""/>
        <a:defRPr sz="2400" kern="1200">
          <a:solidFill>
            <a:schemeClr val="tx1"/>
          </a:solidFill>
          <a:latin typeface="+mn-lt"/>
          <a:ea typeface="Gisha"/>
          <a:cs typeface="+mn-cs"/>
        </a:defRPr>
      </a:lvl3pPr>
      <a:lvl4pPr marL="1371600" indent="-209550" algn="l" rtl="0" eaLnBrk="0" fontAlgn="base" hangingPunct="0">
        <a:spcBef>
          <a:spcPct val="20000"/>
        </a:spcBef>
        <a:spcAft>
          <a:spcPct val="0"/>
        </a:spcAft>
        <a:buClr>
          <a:schemeClr val="accent1"/>
        </a:buClr>
        <a:buFont typeface="Wingdings 2" panose="05020102010507070707" pitchFamily="18" charset="2"/>
        <a:buChar char=""/>
        <a:defRPr sz="2000" kern="1200">
          <a:solidFill>
            <a:schemeClr val="tx1"/>
          </a:solidFill>
          <a:latin typeface="+mn-lt"/>
          <a:ea typeface="Gisha"/>
          <a:cs typeface="+mn-cs"/>
        </a:defRPr>
      </a:lvl4pPr>
      <a:lvl5pPr marL="1600200" indent="-209550" algn="l" rtl="0" eaLnBrk="0" fontAlgn="base" hangingPunct="0">
        <a:spcBef>
          <a:spcPct val="20000"/>
        </a:spcBef>
        <a:spcAft>
          <a:spcPct val="0"/>
        </a:spcAft>
        <a:buClr>
          <a:srgbClr val="FFFFFF"/>
        </a:buClr>
        <a:buFont typeface="Wingdings 2" panose="05020102010507070707" pitchFamily="18" charset="2"/>
        <a:buChar char=""/>
        <a:defRPr sz="1900" kern="1200">
          <a:solidFill>
            <a:schemeClr val="tx1"/>
          </a:solidFill>
          <a:latin typeface="+mn-lt"/>
          <a:ea typeface="Gish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Subtitle 2"/>
          <p:cNvSpPr>
            <a:spLocks noGrp="1"/>
          </p:cNvSpPr>
          <p:nvPr>
            <p:ph type="subTitle" idx="4294967295"/>
          </p:nvPr>
        </p:nvSpPr>
        <p:spPr>
          <a:xfrm>
            <a:off x="1116013" y="5643563"/>
            <a:ext cx="6929437" cy="1214437"/>
          </a:xfrm>
        </p:spPr>
        <p:txBody>
          <a:bodyPr/>
          <a:lstStyle/>
          <a:p>
            <a:pPr algn="ctr" eaLnBrk="1" hangingPunct="1">
              <a:lnSpc>
                <a:spcPct val="90000"/>
              </a:lnSpc>
              <a:buFont typeface="Wingdings 2" panose="05020102010507070707" pitchFamily="18" charset="2"/>
              <a:buNone/>
            </a:pPr>
            <a:r>
              <a:rPr lang="he-IL" sz="3600" b="1" smtClean="0">
                <a:latin typeface="Times New Roman" panose="02020603050405020304" pitchFamily="18" charset="0"/>
                <a:cs typeface="Times New Roman" panose="02020603050405020304" pitchFamily="18" charset="0"/>
              </a:rPr>
              <a:t>ד"ר חני הרינג</a:t>
            </a:r>
            <a:endParaRPr lang="en-US" sz="3600" smtClean="0">
              <a:latin typeface="Times New Roman" panose="02020603050405020304" pitchFamily="18" charset="0"/>
              <a:cs typeface="Times New Roman" panose="02020603050405020304" pitchFamily="18" charset="0"/>
            </a:endParaRPr>
          </a:p>
          <a:p>
            <a:pPr algn="ctr" eaLnBrk="1" hangingPunct="1">
              <a:lnSpc>
                <a:spcPct val="90000"/>
              </a:lnSpc>
              <a:buFont typeface="Wingdings 2" panose="05020102010507070707" pitchFamily="18" charset="2"/>
              <a:buNone/>
            </a:pPr>
            <a:r>
              <a:rPr lang="he-IL" sz="3600" smtClean="0">
                <a:latin typeface="Times New Roman" panose="02020603050405020304" pitchFamily="18" charset="0"/>
                <a:cs typeface="Times New Roman" panose="02020603050405020304" pitchFamily="18" charset="0"/>
              </a:rPr>
              <a:t>סגנית מנהל הקרן</a:t>
            </a:r>
            <a:endParaRPr lang="en-US" sz="3600" smtClean="0">
              <a:latin typeface="Times New Roman" panose="02020603050405020304" pitchFamily="18" charset="0"/>
              <a:cs typeface="Times New Roman" panose="02020603050405020304" pitchFamily="18" charset="0"/>
            </a:endParaRPr>
          </a:p>
        </p:txBody>
      </p:sp>
      <p:pic>
        <p:nvPicPr>
          <p:cNvPr id="15363" name="Picture 4" descr="header_lef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685800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5" descr="BSF_logo Fina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71563" y="1674813"/>
            <a:ext cx="6929437" cy="389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10" name="Group 58"/>
          <p:cNvGraphicFramePr>
            <a:graphicFrameLocks noGrp="1"/>
          </p:cNvGraphicFramePr>
          <p:nvPr>
            <p:ph idx="1"/>
            <p:extLst>
              <p:ext uri="{D42A27DB-BD31-4B8C-83A1-F6EECF244321}">
                <p14:modId xmlns:p14="http://schemas.microsoft.com/office/powerpoint/2010/main" val="1472520602"/>
              </p:ext>
            </p:extLst>
          </p:nvPr>
        </p:nvGraphicFramePr>
        <p:xfrm>
          <a:off x="971600" y="692696"/>
          <a:ext cx="7632848" cy="5752047"/>
        </p:xfrm>
        <a:graphic>
          <a:graphicData uri="http://schemas.openxmlformats.org/drawingml/2006/table">
            <a:tbl>
              <a:tblPr rtl="1"/>
              <a:tblGrid>
                <a:gridCol w="2335179"/>
                <a:gridCol w="2317946"/>
                <a:gridCol w="2979723"/>
              </a:tblGrid>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No. of Grants  16/17</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No. of Grants 15/16</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Areas of Research</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9876">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18</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Health Sciences</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r>
              <a:tr h="33135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58</a:t>
                      </a: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Life Sciences</a:t>
                      </a:r>
                    </a:p>
                  </a:txBody>
                  <a:tcPr horzOverflow="overflow">
                    <a:lnL>
                      <a:noFill/>
                    </a:lnL>
                    <a:lnR>
                      <a:noFill/>
                    </a:lnR>
                    <a:lnT>
                      <a:noFill/>
                    </a:lnT>
                    <a:lnB>
                      <a:noFill/>
                    </a:lnB>
                    <a:lnTlToBr>
                      <a:noFill/>
                    </a:lnTlToBr>
                    <a:lnBlToTr>
                      <a:noFill/>
                    </a:lnBlToTr>
                    <a:noFill/>
                  </a:tcPr>
                </a:tc>
              </a:tr>
              <a:tr h="328627">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15</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Psychology</a:t>
                      </a:r>
                    </a:p>
                  </a:txBody>
                  <a:tcPr horzOverflow="overflow">
                    <a:lnL>
                      <a:noFill/>
                    </a:lnL>
                    <a:lnR>
                      <a:noFill/>
                    </a:lnR>
                    <a:lnT>
                      <a:noFill/>
                    </a:lnT>
                    <a:lnB>
                      <a:noFill/>
                    </a:lnB>
                    <a:lnTlToBr>
                      <a:noFill/>
                    </a:lnTlToBr>
                    <a:lnBlToTr>
                      <a:noFill/>
                    </a:lnBlToTr>
                    <a:solidFill>
                      <a:schemeClr val="tx1">
                        <a:alpha val="20000"/>
                      </a:schemeClr>
                    </a:solidFill>
                  </a:tcPr>
                </a:tc>
              </a:tr>
              <a:tr h="329876">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6</a:t>
                      </a: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Biomedical Engineering</a:t>
                      </a:r>
                    </a:p>
                  </a:txBody>
                  <a:tcPr horzOverflow="overflow">
                    <a:lnL>
                      <a:noFill/>
                    </a:lnL>
                    <a:lnR>
                      <a:noFill/>
                    </a:lnR>
                    <a:lnT>
                      <a:noFill/>
                    </a:lnT>
                    <a:lnB>
                      <a:noFill/>
                    </a:lnB>
                    <a:lnTlToBr>
                      <a:noFill/>
                    </a:lnTlToBr>
                    <a:lnBlToTr>
                      <a:noFill/>
                    </a:lnBlToTr>
                    <a:no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Physics</a:t>
                      </a:r>
                    </a:p>
                  </a:txBody>
                  <a:tcPr horzOverflow="overflow">
                    <a:lnL>
                      <a:noFill/>
                    </a:lnL>
                    <a:lnR>
                      <a:noFill/>
                    </a:lnR>
                    <a:lnT>
                      <a:noFill/>
                    </a:lnT>
                    <a:lnB>
                      <a:noFill/>
                    </a:lnB>
                    <a:lnTlToBr>
                      <a:noFill/>
                    </a:lnTlToBr>
                    <a:lnBlToTr>
                      <a:noFill/>
                    </a:lnBlToTr>
                    <a:solidFill>
                      <a:schemeClr val="tx1">
                        <a:alpha val="20000"/>
                      </a:schemeClr>
                    </a:solid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11</a:t>
                      </a:r>
                    </a:p>
                  </a:txBody>
                  <a:tcP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Chemistry</a:t>
                      </a:r>
                    </a:p>
                  </a:txBody>
                  <a:tcPr horzOverflow="overflow">
                    <a:lnL>
                      <a:noFill/>
                    </a:lnL>
                    <a:lnR>
                      <a:noFill/>
                    </a:lnR>
                    <a:lnT>
                      <a:noFill/>
                    </a:lnT>
                    <a:lnB>
                      <a:noFill/>
                    </a:lnB>
                    <a:lnTlToBr>
                      <a:noFill/>
                    </a:lnTlToBr>
                    <a:lnBlToTr>
                      <a:noFill/>
                    </a:lnBlToTr>
                    <a:noFill/>
                  </a:tcPr>
                </a:tc>
              </a:tr>
              <a:tr h="331355">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Mathematics &amp; Comp. Sci.</a:t>
                      </a:r>
                    </a:p>
                  </a:txBody>
                  <a:tcPr horzOverflow="overflow">
                    <a:lnL>
                      <a:noFill/>
                    </a:lnL>
                    <a:lnR>
                      <a:noFill/>
                    </a:lnR>
                    <a:lnT>
                      <a:noFill/>
                    </a:lnT>
                    <a:lnB>
                      <a:noFill/>
                    </a:lnB>
                    <a:lnTlToBr>
                      <a:noFill/>
                    </a:lnTlToBr>
                    <a:lnBlToTr>
                      <a:noFill/>
                    </a:lnBlToTr>
                    <a:solidFill>
                      <a:schemeClr val="tx1">
                        <a:alpha val="20000"/>
                      </a:schemeClr>
                    </a:solidFill>
                  </a:tcPr>
                </a:tc>
              </a:tr>
              <a:tr h="387567">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7</a:t>
                      </a:r>
                    </a:p>
                  </a:txBody>
                  <a:tcP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Atmospheric/Earth Sciences</a:t>
                      </a:r>
                    </a:p>
                  </a:txBody>
                  <a:tcPr horzOverflow="overflow">
                    <a:lnL>
                      <a:noFill/>
                    </a:lnL>
                    <a:lnR>
                      <a:noFill/>
                    </a:lnR>
                    <a:lnT>
                      <a:noFill/>
                    </a:lnT>
                    <a:lnB>
                      <a:noFill/>
                    </a:lnB>
                    <a:lnTlToBr>
                      <a:noFill/>
                    </a:lnTlToBr>
                    <a:lnBlToTr>
                      <a:noFill/>
                    </a:lnBlToTr>
                    <a:no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14</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Material Sciences</a:t>
                      </a:r>
                    </a:p>
                  </a:txBody>
                  <a:tcPr horzOverflow="overflow">
                    <a:lnL>
                      <a:noFill/>
                    </a:lnL>
                    <a:lnR>
                      <a:noFill/>
                    </a:lnR>
                    <a:lnT>
                      <a:noFill/>
                    </a:lnT>
                    <a:lnB>
                      <a:noFill/>
                    </a:lnB>
                    <a:lnTlToBr>
                      <a:noFill/>
                    </a:lnTlToBr>
                    <a:lnBlToTr>
                      <a:noFill/>
                    </a:lnBlToTr>
                    <a:solidFill>
                      <a:schemeClr val="tx1">
                        <a:alpha val="20000"/>
                      </a:schemeClr>
                    </a:solid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a:t>
                      </a:r>
                    </a:p>
                  </a:txBody>
                  <a:tcP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Environment</a:t>
                      </a:r>
                    </a:p>
                  </a:txBody>
                  <a:tcPr horzOverflow="overflow">
                    <a:lnL>
                      <a:noFill/>
                    </a:lnL>
                    <a:lnR>
                      <a:noFill/>
                    </a:lnR>
                    <a:lnT>
                      <a:noFill/>
                    </a:lnT>
                    <a:lnB>
                      <a:noFill/>
                    </a:lnB>
                    <a:lnTlToBr>
                      <a:noFill/>
                    </a:lnTlToBr>
                    <a:lnBlToTr>
                      <a:noFill/>
                    </a:lnBlToTr>
                    <a:no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Energy</a:t>
                      </a:r>
                    </a:p>
                  </a:txBody>
                  <a:tcPr horzOverflow="overflow">
                    <a:lnL>
                      <a:noFill/>
                    </a:lnL>
                    <a:lnR>
                      <a:noFill/>
                    </a:lnR>
                    <a:lnT>
                      <a:noFill/>
                    </a:lnT>
                    <a:lnB>
                      <a:noFill/>
                    </a:lnB>
                    <a:lnTlToBr>
                      <a:noFill/>
                    </a:lnTlToBr>
                    <a:lnBlToTr>
                      <a:noFill/>
                    </a:lnBlToTr>
                    <a:solidFill>
                      <a:schemeClr val="tx1">
                        <a:alpha val="20000"/>
                      </a:schemeClr>
                    </a:solidFill>
                  </a:tcPr>
                </a:tc>
              </a:tr>
              <a:tr h="32862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8</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Ecology</a:t>
                      </a:r>
                    </a:p>
                  </a:txBody>
                  <a:tcPr horzOverflow="overflow">
                    <a:lnL>
                      <a:noFill/>
                    </a:lnL>
                    <a:lnR>
                      <a:noFill/>
                    </a:lnR>
                    <a:lnT>
                      <a:noFill/>
                    </a:lnT>
                    <a:lnB>
                      <a:noFill/>
                    </a:lnB>
                    <a:lnTlToBr>
                      <a:noFill/>
                    </a:lnTlToBr>
                    <a:lnBlToTr>
                      <a:noFill/>
                    </a:lnBlToTr>
                    <a:noFill/>
                  </a:tcPr>
                </a:tc>
              </a:tr>
              <a:tr h="32862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10</a:t>
                      </a:r>
                    </a:p>
                  </a:txBody>
                  <a:tcPr horzOverflow="overflow">
                    <a:lnL>
                      <a:noFill/>
                    </a:lnL>
                    <a:lnR>
                      <a:noFill/>
                    </a:lnR>
                    <a:lnT>
                      <a:noFill/>
                    </a:lnT>
                    <a:lnB>
                      <a:noFill/>
                    </a:lnB>
                    <a:lnTlToBr>
                      <a:noFill/>
                    </a:lnTlToBr>
                    <a:lnBlToTr>
                      <a:noFill/>
                    </a:lnBlToTr>
                    <a:solidFill>
                      <a:srgbClr val="4371C3"/>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rgbClr val="4371C3"/>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Psychology</a:t>
                      </a:r>
                    </a:p>
                  </a:txBody>
                  <a:tcPr horzOverflow="overflow">
                    <a:lnL>
                      <a:noFill/>
                    </a:lnL>
                    <a:lnR>
                      <a:noFill/>
                    </a:lnR>
                    <a:lnT>
                      <a:noFill/>
                    </a:lnT>
                    <a:lnB>
                      <a:noFill/>
                    </a:lnB>
                    <a:lnTlToBr>
                      <a:noFill/>
                    </a:lnTlToBr>
                    <a:lnBlToTr>
                      <a:noFill/>
                    </a:lnBlToTr>
                    <a:solidFill>
                      <a:srgbClr val="4371C3"/>
                    </a:solidFill>
                  </a:tcPr>
                </a:tc>
              </a:tr>
              <a:tr h="328627">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a:t>
                      </a:r>
                    </a:p>
                  </a:txBody>
                  <a:tcP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Economics</a:t>
                      </a:r>
                    </a:p>
                  </a:txBody>
                  <a:tcPr horzOverflow="overflow">
                    <a:lnL>
                      <a:noFill/>
                    </a:lnL>
                    <a:lnR>
                      <a:noFill/>
                    </a:lnR>
                    <a:lnT>
                      <a:noFill/>
                    </a:lnT>
                    <a:lnB>
                      <a:noFill/>
                    </a:lnB>
                    <a:lnTlToBr>
                      <a:noFill/>
                    </a:lnTlToBr>
                    <a:lnBlToTr>
                      <a:noFill/>
                    </a:lnBlToTr>
                    <a:noFill/>
                  </a:tcPr>
                </a:tc>
              </a:tr>
              <a:tr h="331355">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Sociology/Anthropology</a:t>
                      </a:r>
                    </a:p>
                  </a:txBody>
                  <a:tcPr horzOverflow="overflow">
                    <a:lnL>
                      <a:noFill/>
                    </a:lnL>
                    <a:lnR>
                      <a:noFill/>
                    </a:lnR>
                    <a:lnT>
                      <a:noFill/>
                    </a:lnT>
                    <a:lnB>
                      <a:noFill/>
                    </a:lnB>
                    <a:lnTlToBr>
                      <a:noFill/>
                    </a:lnTlToBr>
                    <a:lnBlToTr>
                      <a:noFill/>
                    </a:lnBlToTr>
                    <a:solidFill>
                      <a:schemeClr val="tx1">
                        <a:alpha val="20000"/>
                      </a:schemeClr>
                    </a:solid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121</a:t>
                      </a:r>
                    </a:p>
                  </a:txBody>
                  <a:tcPr horzOverflow="overflow">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97</a:t>
                      </a:r>
                    </a:p>
                  </a:txBody>
                  <a:tcPr horzOverflow="overflow">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Total</a:t>
                      </a:r>
                    </a:p>
                  </a:txBody>
                  <a:tcPr horzOverflow="overflow">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85" name="Text Box 57"/>
          <p:cNvSpPr txBox="1">
            <a:spLocks noChangeArrowheads="1"/>
          </p:cNvSpPr>
          <p:nvPr/>
        </p:nvSpPr>
        <p:spPr bwMode="auto">
          <a:xfrm>
            <a:off x="1259632" y="0"/>
            <a:ext cx="6624637" cy="769441"/>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מספרי מענקים בתוכנית הרגילה</a:t>
            </a:r>
            <a:endPar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38932"/>
            <a:ext cx="8229600" cy="1399032"/>
          </a:xfrm>
        </p:spPr>
        <p:txBody>
          <a:bodyPr>
            <a:normAutofit fontScale="90000"/>
          </a:bodyPr>
          <a:lstStyle/>
          <a:p>
            <a:pPr>
              <a:defRPr/>
            </a:pPr>
            <a:r>
              <a:rPr lang="he-IL" dirty="0" smtClean="0"/>
              <a:t>מספר ההגשות (ואחוזי הצלחה) בשנים האחרונות - קבוצה </a:t>
            </a:r>
            <a:r>
              <a:rPr lang="en-US" dirty="0" smtClean="0"/>
              <a:t>I</a:t>
            </a:r>
            <a:r>
              <a:rPr lang="he-IL" dirty="0" smtClean="0"/>
              <a:t> </a:t>
            </a:r>
            <a:endParaRPr lang="en-US" dirty="0"/>
          </a:p>
        </p:txBody>
      </p:sp>
      <p:graphicFrame>
        <p:nvGraphicFramePr>
          <p:cNvPr id="37933" name="Group 45"/>
          <p:cNvGraphicFramePr>
            <a:graphicFrameLocks noGrp="1"/>
          </p:cNvGraphicFramePr>
          <p:nvPr>
            <p:ph idx="1"/>
            <p:extLst>
              <p:ext uri="{D42A27DB-BD31-4B8C-83A1-F6EECF244321}">
                <p14:modId xmlns:p14="http://schemas.microsoft.com/office/powerpoint/2010/main" val="1700394974"/>
              </p:ext>
            </p:extLst>
          </p:nvPr>
        </p:nvGraphicFramePr>
        <p:xfrm>
          <a:off x="755576" y="1628800"/>
          <a:ext cx="7679022" cy="5122675"/>
        </p:xfrm>
        <a:graphic>
          <a:graphicData uri="http://schemas.openxmlformats.org/drawingml/2006/table">
            <a:tbl>
              <a:tblPr rtl="1"/>
              <a:tblGrid>
                <a:gridCol w="1278149"/>
                <a:gridCol w="1278149"/>
                <a:gridCol w="1120373"/>
                <a:gridCol w="1239900"/>
                <a:gridCol w="1239900"/>
                <a:gridCol w="1522551"/>
              </a:tblGrid>
              <a:tr h="704487">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15/16</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13/14</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11/12</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he-IL"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09/10</a:t>
                      </a:r>
                      <a:endPar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AOR</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7959">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87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(21%)</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100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(19%)</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117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(18%)</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89</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(25%)</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Health </a:t>
                      </a:r>
                    </a:p>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Sciences</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r>
              <a:tr h="1010509">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200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(29%)</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246</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(28%)</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241</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(26%)</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261</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(26%)</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life Sciences</a:t>
                      </a:r>
                    </a:p>
                  </a:txBody>
                  <a:tcPr marT="45716" marB="45716" horzOverflow="overflow">
                    <a:lnL>
                      <a:noFill/>
                    </a:lnL>
                    <a:lnR>
                      <a:noFill/>
                    </a:lnR>
                    <a:lnT>
                      <a:noFill/>
                    </a:lnT>
                    <a:lnB>
                      <a:noFill/>
                    </a:lnB>
                    <a:lnTlToBr>
                      <a:noFill/>
                    </a:lnTlToBr>
                    <a:lnBlToTr>
                      <a:noFill/>
                    </a:lnBlToTr>
                    <a:noFill/>
                  </a:tcPr>
                </a:tc>
              </a:tr>
              <a:tr h="816058">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24</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(22%)</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(20%)</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26</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(23%)</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Biomedical</a:t>
                      </a:r>
                    </a:p>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Engineering</a:t>
                      </a:r>
                    </a:p>
                  </a:txBody>
                  <a:tcPr marT="45716" marB="45716" horzOverflow="overflow">
                    <a:lnL>
                      <a:noFill/>
                    </a:lnL>
                    <a:lnR>
                      <a:noFill/>
                    </a:lnR>
                    <a:lnT>
                      <a:noFill/>
                    </a:lnT>
                    <a:lnB>
                      <a:noFill/>
                    </a:lnB>
                    <a:lnTlToBr>
                      <a:noFill/>
                    </a:lnTlToBr>
                    <a:lnBlToTr>
                      <a:noFill/>
                    </a:lnBlToTr>
                    <a:solidFill>
                      <a:schemeClr val="tx1">
                        <a:alpha val="20000"/>
                      </a:schemeClr>
                    </a:solidFill>
                  </a:tcPr>
                </a:tc>
              </a:tr>
              <a:tr h="977038">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75</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(20%)</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79</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82</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(22%)</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69</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(20%)</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Psychology</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876624">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386</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452</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460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(23%)</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445</a:t>
                      </a:r>
                    </a:p>
                    <a:p>
                      <a:pPr marL="342900" marR="0" lvl="0" indent="-342900" algn="ctr" defTabSz="914400" rtl="1"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Total</a:t>
                      </a:r>
                    </a:p>
                    <a:p>
                      <a:pPr marL="342900" marR="0" lvl="0" indent="-342900" algn="l"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4" y="81606"/>
            <a:ext cx="8774390" cy="956300"/>
          </a:xfrm>
        </p:spPr>
        <p:txBody>
          <a:bodyPr>
            <a:noAutofit/>
          </a:bodyPr>
          <a:lstStyle/>
          <a:p>
            <a:pPr>
              <a:defRPr/>
            </a:pPr>
            <a:r>
              <a:rPr lang="he-IL" sz="4000" dirty="0" smtClean="0"/>
              <a:t>מספר ההגשות (ואחוזי הצלחה) בשנים האחרונות - קבוצה </a:t>
            </a:r>
            <a:r>
              <a:rPr lang="en-US" sz="4000" dirty="0" smtClean="0"/>
              <a:t>II</a:t>
            </a:r>
            <a:endParaRPr lang="en-US" sz="4000" dirty="0"/>
          </a:p>
        </p:txBody>
      </p:sp>
      <p:graphicFrame>
        <p:nvGraphicFramePr>
          <p:cNvPr id="24666" name="Group 90"/>
          <p:cNvGraphicFramePr>
            <a:graphicFrameLocks noGrp="1"/>
          </p:cNvGraphicFramePr>
          <p:nvPr>
            <p:extLst>
              <p:ext uri="{D42A27DB-BD31-4B8C-83A1-F6EECF244321}">
                <p14:modId xmlns:p14="http://schemas.microsoft.com/office/powerpoint/2010/main" val="2905687529"/>
              </p:ext>
            </p:extLst>
          </p:nvPr>
        </p:nvGraphicFramePr>
        <p:xfrm>
          <a:off x="1043608" y="1124744"/>
          <a:ext cx="7848872" cy="5752614"/>
        </p:xfrm>
        <a:graphic>
          <a:graphicData uri="http://schemas.openxmlformats.org/drawingml/2006/table">
            <a:tbl>
              <a:tblPr rtl="1"/>
              <a:tblGrid>
                <a:gridCol w="1364158"/>
                <a:gridCol w="1364158"/>
                <a:gridCol w="1364158"/>
                <a:gridCol w="1290343"/>
                <a:gridCol w="2466055"/>
              </a:tblGrid>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16/17</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14/15</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12/13</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10/11</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AOR</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79 (38%)</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90 (30%)</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90 (41%)</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102 (34%)</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Physics</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32 (34%)</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44 (27%)</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44 (36%)</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46 (33%)</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Chemistry</a:t>
                      </a:r>
                    </a:p>
                  </a:txBody>
                  <a:tcPr marL="91437" marR="91437" marT="45703" marB="45703" horzOverflow="overflow">
                    <a:lnL>
                      <a:noFill/>
                    </a:lnL>
                    <a:lnR>
                      <a:noFill/>
                    </a:lnR>
                    <a:lnT>
                      <a:noFill/>
                    </a:lnT>
                    <a:lnB>
                      <a:noFill/>
                    </a:lnB>
                    <a:lnTlToBr>
                      <a:noFill/>
                    </a:lnTlToBr>
                    <a:lnBlToTr>
                      <a:noFill/>
                    </a:lnBlToTr>
                    <a:noFill/>
                  </a:tcPr>
                </a:tc>
              </a:tr>
              <a:tr h="579723">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47 (34%)</a:t>
                      </a:r>
                    </a:p>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41 (34%)</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56 (30%)</a:t>
                      </a:r>
                    </a:p>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56 (21%)</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53 (34%)</a:t>
                      </a:r>
                    </a:p>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49 (37%)</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51 (47%)</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61 (29.5%)</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Mathematics</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Computer Sciences</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42 (33%)</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30 (27%)</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25 (28%)</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30 (23%)</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Material Sciences</a:t>
                      </a:r>
                    </a:p>
                  </a:txBody>
                  <a:tcPr marL="91437" marR="91437" marT="45703" marB="45703" horzOverflow="overflow">
                    <a:lnL>
                      <a:noFill/>
                    </a:lnL>
                    <a:lnR>
                      <a:noFill/>
                    </a:lnR>
                    <a:lnT>
                      <a:noFill/>
                    </a:lnT>
                    <a:lnB>
                      <a:noFill/>
                    </a:lnB>
                    <a:lnTlToBr>
                      <a:noFill/>
                    </a:lnTlToBr>
                    <a:lnBlToTr>
                      <a:noFill/>
                    </a:lnBlToTr>
                    <a:noFill/>
                  </a:tcPr>
                </a:tc>
              </a:tr>
              <a:tr h="273314">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22 (27%)</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29 (24%)</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 (25%)</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28 (32%)</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Atmosph</a:t>
                      </a:r>
                      <a:r>
                        <a:rPr kumimoji="0" lang="en-US" sz="14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&amp; Earth Sciences</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r>
              <a:tr h="425356">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17 (12%)</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14 (21%)</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11 (18%)</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13 (23%)</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Environmental Sciences</a:t>
                      </a:r>
                    </a:p>
                  </a:txBody>
                  <a:tcPr marL="91437" marR="91437" marT="45703" marB="45703" horzOverflow="overflow">
                    <a:lnL>
                      <a:noFill/>
                    </a:lnL>
                    <a:lnR>
                      <a:noFill/>
                    </a:lnR>
                    <a:lnT>
                      <a:noFill/>
                    </a:lnT>
                    <a:lnB>
                      <a:noFill/>
                    </a:lnB>
                    <a:lnTlToBr>
                      <a:noFill/>
                    </a:lnTlToBr>
                    <a:lnBlToTr>
                      <a:noFill/>
                    </a:lnBlToTr>
                    <a:noFill/>
                  </a:tcPr>
                </a:tc>
              </a:tr>
              <a:tr h="355934">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26(23%)</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21 (14%)</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16 (31%)</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31 (22.5%)</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Ecology</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11 (18%)</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9 (22%)</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8 (38%)</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15 (27%)</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Energy</a:t>
                      </a:r>
                    </a:p>
                  </a:txBody>
                  <a:tcPr marL="91437" marR="91437" marT="45703" marB="45703" horzOverflow="overflow">
                    <a:lnL>
                      <a:noFill/>
                    </a:lnL>
                    <a:lnR>
                      <a:noFill/>
                    </a:lnR>
                    <a:lnT>
                      <a:noFill/>
                    </a:lnT>
                    <a:lnB>
                      <a:noFill/>
                    </a:lnB>
                    <a:lnTlToBr>
                      <a:noFill/>
                    </a:lnTlToBr>
                    <a:lnBlToTr>
                      <a:noFill/>
                    </a:lnBlToTr>
                    <a:no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10 (10%)</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13 (23%)</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 (0%)</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12 (33%)</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Oceanography</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17 (24%)</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17 (18%)</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21 (24%)</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9 (33%)</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Economic</a:t>
                      </a:r>
                    </a:p>
                  </a:txBody>
                  <a:tcPr marL="91437" marR="91437" marT="45703" marB="45703" horzOverflow="overflow">
                    <a:lnL>
                      <a:noFill/>
                    </a:lnL>
                    <a:lnR>
                      <a:noFill/>
                    </a:lnR>
                    <a:lnT>
                      <a:noFill/>
                    </a:lnT>
                    <a:lnB>
                      <a:noFill/>
                    </a:lnB>
                    <a:lnTlToBr>
                      <a:noFill/>
                    </a:lnTlToBr>
                    <a:lnBlToTr>
                      <a:noFill/>
                    </a:lnBlToTr>
                    <a:no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13 (23%)</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19 (16%)</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23 (17%)</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20 (15%)</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Sociology   </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389906">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52 (19%)</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8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8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8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kern="1200" cap="none" normalizeH="0" baseline="0" dirty="0" err="1"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Psycology</a:t>
                      </a:r>
                      <a:endParaRPr kumimoji="0" lang="en-US" sz="18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723">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409 (30%)</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398 (25%)</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368 (33%)</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418 (31.5%)</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Total         </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38932"/>
            <a:ext cx="8229600" cy="1399032"/>
          </a:xfrm>
        </p:spPr>
        <p:txBody>
          <a:bodyPr>
            <a:normAutofit/>
          </a:bodyPr>
          <a:lstStyle/>
          <a:p>
            <a:pPr algn="l">
              <a:defRPr/>
            </a:pPr>
            <a:endParaRPr lang="en-US" dirty="0"/>
          </a:p>
        </p:txBody>
      </p:sp>
      <p:sp>
        <p:nvSpPr>
          <p:cNvPr id="3" name="Content Placeholder 2"/>
          <p:cNvSpPr>
            <a:spLocks noGrp="1"/>
          </p:cNvSpPr>
          <p:nvPr>
            <p:ph idx="1"/>
          </p:nvPr>
        </p:nvSpPr>
        <p:spPr/>
        <p:txBody>
          <a:bodyPr/>
          <a:lstStyle/>
          <a:p>
            <a:pPr marL="65087" indent="0" algn="ctr">
              <a:buNone/>
            </a:pPr>
            <a:r>
              <a:rPr lang="en-US" b="1" dirty="0"/>
              <a:t>FROM </a:t>
            </a:r>
            <a:r>
              <a:rPr lang="en-US" b="1" dirty="0" smtClean="0"/>
              <a:t>2017</a:t>
            </a:r>
          </a:p>
          <a:p>
            <a:pPr algn="ctr"/>
            <a:r>
              <a:rPr lang="en-US" dirty="0"/>
              <a:t/>
            </a:r>
            <a:br>
              <a:rPr lang="en-US" dirty="0"/>
            </a:br>
            <a:r>
              <a:rPr lang="en-US" b="1" dirty="0">
                <a:solidFill>
                  <a:srgbClr val="FFFF00"/>
                </a:solidFill>
              </a:rPr>
              <a:t>SUCCESS RATE AT EACH PANEL WILL BE </a:t>
            </a:r>
            <a:endParaRPr lang="en-US" b="1" dirty="0" smtClean="0">
              <a:solidFill>
                <a:srgbClr val="FFFF00"/>
              </a:solidFill>
            </a:endParaRPr>
          </a:p>
          <a:p>
            <a:pPr marL="65087" indent="0" algn="ctr">
              <a:buNone/>
            </a:pPr>
            <a:r>
              <a:rPr lang="en-US" b="1" dirty="0" smtClean="0">
                <a:solidFill>
                  <a:srgbClr val="FFFF00"/>
                </a:solidFill>
              </a:rPr>
              <a:t>LIMITED </a:t>
            </a:r>
            <a:r>
              <a:rPr lang="en-US" b="1" dirty="0">
                <a:solidFill>
                  <a:srgbClr val="FFFF00"/>
                </a:solidFill>
              </a:rPr>
              <a:t>TO 25%</a:t>
            </a:r>
            <a:r>
              <a:rPr lang="he-IL" b="1" dirty="0">
                <a:solidFill>
                  <a:srgbClr val="FFFF00"/>
                </a:solidFill>
              </a:rPr>
              <a:t> </a:t>
            </a:r>
            <a:endParaRPr lang="en-US" b="1" dirty="0">
              <a:solidFill>
                <a:srgbClr val="FFFF00"/>
              </a:solidFill>
            </a:endParaRPr>
          </a:p>
        </p:txBody>
      </p:sp>
    </p:spTree>
    <p:extLst>
      <p:ext uri="{BB962C8B-B14F-4D97-AF65-F5344CB8AC3E}">
        <p14:creationId xmlns:p14="http://schemas.microsoft.com/office/powerpoint/2010/main" val="100057389"/>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076" y="-237332"/>
            <a:ext cx="8229599" cy="1399033"/>
          </a:xfrm>
        </p:spPr>
        <p:txBody>
          <a:bodyPr/>
          <a:lstStyle/>
          <a:p>
            <a:pPr>
              <a:defRPr/>
            </a:pPr>
            <a:r>
              <a:rPr lang="he-IL" dirty="0" smtClean="0"/>
              <a:t>תהליך ההגשה (כללי)</a:t>
            </a:r>
            <a:endParaRPr lang="en-US" dirty="0"/>
          </a:p>
        </p:txBody>
      </p:sp>
      <p:sp>
        <p:nvSpPr>
          <p:cNvPr id="39939" name="Content Placeholder 2"/>
          <p:cNvSpPr>
            <a:spLocks noGrp="1"/>
          </p:cNvSpPr>
          <p:nvPr>
            <p:ph idx="1"/>
          </p:nvPr>
        </p:nvSpPr>
        <p:spPr>
          <a:xfrm>
            <a:off x="530225" y="764704"/>
            <a:ext cx="8362255" cy="5760639"/>
          </a:xfrm>
        </p:spPr>
        <p:txBody>
          <a:bodyPr/>
          <a:lstStyle/>
          <a:p>
            <a:r>
              <a:rPr lang="he-IL" sz="2800" b="1" dirty="0" smtClean="0"/>
              <a:t>לתוכנית הרגילה הוגשו בנובמבר 2015 386 בקשות.</a:t>
            </a:r>
          </a:p>
          <a:p>
            <a:r>
              <a:rPr lang="he-IL" sz="2800" b="1" dirty="0" smtClean="0"/>
              <a:t>כ 150-200 בקשות בשנה נמצאות ראויות למימון אבל רק כ 100-120 ממומנות מחמת מגבלות תקציב.</a:t>
            </a:r>
          </a:p>
          <a:p>
            <a:r>
              <a:rPr lang="he-IL" sz="2800" b="1" dirty="0" smtClean="0"/>
              <a:t>לכל הצעה מתקבלות  3 עד 5 חוות דעת.</a:t>
            </a:r>
          </a:p>
          <a:p>
            <a:r>
              <a:rPr lang="he-IL" sz="2800" b="1" dirty="0" smtClean="0"/>
              <a:t>הבחירה נעשית על סמך ביקורת עמיתים מכל העולם ובסיוע יועצים מקרב הקהילה האקדמית בארץ ובארה"ב.</a:t>
            </a:r>
          </a:p>
          <a:p>
            <a:r>
              <a:rPr lang="he-IL" sz="2800" b="1" dirty="0" smtClean="0"/>
              <a:t> 15%מהסוקרים ישראלים, 40% אמריקאים ו45% אירופאים ואחרים  (מתוך כ-1950 חוות דעת שהתקבלו ב-</a:t>
            </a:r>
            <a:r>
              <a:rPr lang="en-US" sz="2800" b="1" dirty="0" smtClean="0"/>
              <a:t> 2016</a:t>
            </a:r>
            <a:r>
              <a:rPr lang="he-IL" sz="2800" b="1" dirty="0" smtClean="0"/>
              <a:t>).</a:t>
            </a:r>
          </a:p>
          <a:p>
            <a:r>
              <a:rPr lang="he-IL" sz="2800" b="1" dirty="0" smtClean="0"/>
              <a:t>חוסר האפשרות לממן את כל הבקשות המומלצות יוצר כעסים ולעיתים טענות על שיפוט מוטה.</a:t>
            </a:r>
          </a:p>
          <a:p>
            <a:pPr>
              <a:buFont typeface="Wingdings 2" panose="05020102010507070707" pitchFamily="18" charset="2"/>
              <a:buNone/>
            </a:pPr>
            <a:endParaRPr lang="en-US" sz="2800" b="1" dirty="0" smtClean="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63" y="5556"/>
            <a:ext cx="8229600" cy="1399033"/>
          </a:xfrm>
        </p:spPr>
        <p:txBody>
          <a:bodyPr/>
          <a:lstStyle/>
          <a:p>
            <a:pPr>
              <a:defRPr/>
            </a:pPr>
            <a:r>
              <a:rPr lang="he-IL" dirty="0" smtClean="0"/>
              <a:t>כללי הגשה</a:t>
            </a:r>
            <a:endParaRPr lang="en-US" dirty="0"/>
          </a:p>
        </p:txBody>
      </p:sp>
      <p:sp>
        <p:nvSpPr>
          <p:cNvPr id="41987" name="Content Placeholder 2"/>
          <p:cNvSpPr>
            <a:spLocks noGrp="1"/>
          </p:cNvSpPr>
          <p:nvPr>
            <p:ph idx="1"/>
          </p:nvPr>
        </p:nvSpPr>
        <p:spPr>
          <a:xfrm>
            <a:off x="395288" y="1052513"/>
            <a:ext cx="8229600" cy="5805487"/>
          </a:xfrm>
        </p:spPr>
        <p:txBody>
          <a:bodyPr/>
          <a:lstStyle/>
          <a:p>
            <a:r>
              <a:rPr lang="he-IL" sz="2800" b="1" dirty="0" smtClean="0"/>
              <a:t>ההגשה לתוכנית הרגילה היא פעם בשנה , באמצע</a:t>
            </a:r>
            <a:r>
              <a:rPr lang="he-IL" sz="3200" b="1" dirty="0" smtClean="0"/>
              <a:t> </a:t>
            </a:r>
            <a:r>
              <a:rPr lang="he-IL" sz="2800" b="1" dirty="0" smtClean="0"/>
              <a:t>נובמבר (השנה ב 21 בנובמבר). </a:t>
            </a:r>
          </a:p>
          <a:p>
            <a:r>
              <a:rPr lang="he-IL" sz="2800" b="1" dirty="0" smtClean="0"/>
              <a:t> ההגשה באמצעות המוסד בלבד.</a:t>
            </a:r>
          </a:p>
          <a:p>
            <a:r>
              <a:rPr lang="he-IL" sz="2800" b="1" dirty="0" smtClean="0"/>
              <a:t>החוקרים צריכים להיות חברי סגל או במעמד דומה ובעלי </a:t>
            </a:r>
            <a:r>
              <a:rPr lang="en-US" sz="2800" b="1" dirty="0" smtClean="0"/>
              <a:t>Ph. D </a:t>
            </a:r>
            <a:r>
              <a:rPr lang="he-IL" sz="2800" b="1" dirty="0" smtClean="0"/>
              <a:t> או </a:t>
            </a:r>
            <a:r>
              <a:rPr lang="en-US" sz="2800" b="1" dirty="0" smtClean="0"/>
              <a:t>MD</a:t>
            </a:r>
            <a:r>
              <a:rPr lang="he-IL" sz="2800" b="1" dirty="0" smtClean="0"/>
              <a:t>.</a:t>
            </a:r>
          </a:p>
          <a:p>
            <a:r>
              <a:rPr lang="he-IL" sz="2800" b="1" dirty="0" smtClean="0"/>
              <a:t>מספר החוקרים בהצעה מוגבל ל- 6.</a:t>
            </a:r>
          </a:p>
          <a:p>
            <a:r>
              <a:rPr lang="he-IL" sz="2800" b="1" dirty="0" smtClean="0"/>
              <a:t>חוקר לא יורשה להגיש יותר מהצעה אחת (אלא אם צוין אחרת).</a:t>
            </a:r>
          </a:p>
          <a:p>
            <a:r>
              <a:rPr lang="he-IL" sz="2800" b="1" dirty="0" smtClean="0"/>
              <a:t>לחוקר יהיה מענק פעיל אחד בלבד (אלא אם צוין אחרת).</a:t>
            </a:r>
          </a:p>
          <a:p>
            <a:r>
              <a:rPr lang="he-IL" sz="2800" b="1" dirty="0" smtClean="0"/>
              <a:t>הצעה בין-תחומית לא תוגש שנה אחר שנה בתחומים השונים.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6" y="-450057"/>
            <a:ext cx="8229599" cy="1399033"/>
          </a:xfrm>
        </p:spPr>
        <p:txBody>
          <a:bodyPr/>
          <a:lstStyle/>
          <a:p>
            <a:pPr>
              <a:defRPr/>
            </a:pPr>
            <a:r>
              <a:rPr lang="he-IL" dirty="0" smtClean="0"/>
              <a:t>כללי הגשה</a:t>
            </a:r>
            <a:endParaRPr lang="en-US" dirty="0"/>
          </a:p>
        </p:txBody>
      </p:sp>
      <p:sp>
        <p:nvSpPr>
          <p:cNvPr id="44035" name="Content Placeholder 2"/>
          <p:cNvSpPr>
            <a:spLocks noGrp="1"/>
          </p:cNvSpPr>
          <p:nvPr>
            <p:ph idx="1"/>
          </p:nvPr>
        </p:nvSpPr>
        <p:spPr>
          <a:xfrm>
            <a:off x="539750" y="908050"/>
            <a:ext cx="8229600" cy="5732463"/>
          </a:xfrm>
        </p:spPr>
        <p:txBody>
          <a:bodyPr/>
          <a:lstStyle/>
          <a:p>
            <a:r>
              <a:rPr lang="he-IL" sz="2400" b="1" dirty="0" smtClean="0"/>
              <a:t>חוקר מחברה יכול להיות שותף להצעה, אך לא לקבל מימון מעבר להוצאות נסיעה.</a:t>
            </a:r>
          </a:p>
          <a:p>
            <a:r>
              <a:rPr lang="he-IL" sz="2400" b="1" dirty="0" smtClean="0"/>
              <a:t>נחתם הסדר עם ה-</a:t>
            </a:r>
            <a:r>
              <a:rPr lang="en-US" sz="2400" b="1" dirty="0" smtClean="0"/>
              <a:t>NIH</a:t>
            </a:r>
            <a:r>
              <a:rPr lang="he-IL" sz="2400" b="1" dirty="0" smtClean="0"/>
              <a:t> לפיו חוקר ממוסד זה יכול לקבל כסף מה-</a:t>
            </a:r>
            <a:r>
              <a:rPr lang="en-US" sz="2400" b="1" dirty="0" smtClean="0"/>
              <a:t>BSF</a:t>
            </a:r>
            <a:r>
              <a:rPr lang="he-IL" sz="2400" b="1" dirty="0" smtClean="0"/>
              <a:t>. עם מוסדות ממשלתיים אחרים יש לבדוק לפני ההגשה. </a:t>
            </a:r>
          </a:p>
          <a:p>
            <a:r>
              <a:rPr lang="he-IL" sz="2400" b="1" dirty="0" smtClean="0"/>
              <a:t>עדיף שותף מאוניברסיטה אמריקאית ולא ממוסד מחקר ממשלתי (מלבד ה-</a:t>
            </a:r>
            <a:r>
              <a:rPr lang="en-US" sz="2400" b="1" dirty="0" smtClean="0"/>
              <a:t>NIH</a:t>
            </a:r>
            <a:r>
              <a:rPr lang="he-IL" sz="2400" b="1" dirty="0" smtClean="0"/>
              <a:t>). </a:t>
            </a:r>
            <a:r>
              <a:rPr lang="he-IL" sz="2400" b="1" i="1" dirty="0" smtClean="0"/>
              <a:t>במידה והשותף מבקש כסף רק לנסיעות, הבעיה לא קיימת.</a:t>
            </a:r>
          </a:p>
          <a:p>
            <a:r>
              <a:rPr lang="he-IL" sz="2400" b="1" dirty="0" smtClean="0"/>
              <a:t>בקשה שנדחתה תוגש רק עוד פעם נוספת אחת. </a:t>
            </a:r>
          </a:p>
          <a:p>
            <a:r>
              <a:rPr lang="he-IL" sz="2400" b="1" dirty="0" smtClean="0"/>
              <a:t>חוקרים שקבלו מכתב   </a:t>
            </a:r>
            <a:r>
              <a:rPr lang="en-US" sz="2400" b="1" dirty="0" smtClean="0"/>
              <a:t>N3E</a:t>
            </a:r>
            <a:r>
              <a:rPr lang="he-IL" sz="2400" b="1" dirty="0" smtClean="0"/>
              <a:t>  יוכלו להגיש גם פעם שלישית. </a:t>
            </a:r>
          </a:p>
          <a:p>
            <a:r>
              <a:rPr lang="he-IL" sz="2400" b="1" dirty="0" smtClean="0"/>
              <a:t>כללי ההגשה מפורטים באתר:  </a:t>
            </a:r>
            <a:r>
              <a:rPr lang="en-US" sz="2400" b="1" dirty="0" smtClean="0"/>
              <a:t>www.bsf.org.il </a:t>
            </a:r>
            <a:r>
              <a:rPr lang="he-IL" sz="2400" b="1" dirty="0" smtClean="0"/>
              <a:t> ויתעדכנו כל שנה.</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0" y="908050"/>
            <a:ext cx="9144000" cy="5949950"/>
          </a:xfrm>
        </p:spPr>
        <p:txBody>
          <a:bodyPr/>
          <a:lstStyle/>
          <a:p>
            <a:r>
              <a:rPr lang="he-IL" sz="3600" dirty="0" smtClean="0"/>
              <a:t>לכל תחום נבחרים ראשי תחום ויועצים.</a:t>
            </a:r>
          </a:p>
          <a:p>
            <a:r>
              <a:rPr lang="he-IL" sz="3600" dirty="0" smtClean="0"/>
              <a:t>ראש התחום מחלק את העבודות ליועצים בתחום. </a:t>
            </a:r>
          </a:p>
          <a:p>
            <a:r>
              <a:rPr lang="he-IL" sz="3600" dirty="0" smtClean="0"/>
              <a:t>היועץ ממליץ על סוקרים פוטנציאלים.</a:t>
            </a:r>
          </a:p>
          <a:p>
            <a:r>
              <a:rPr lang="he-IL" sz="3600" dirty="0" smtClean="0"/>
              <a:t>פאנל היועצים מתכנס לדון בשמות המוצעים-מוסיף עוד שמות, כולל  2 מהרשימה שהמליצו מגישי ההצעה.</a:t>
            </a:r>
          </a:p>
          <a:p>
            <a:r>
              <a:rPr lang="he-IL" sz="3600" dirty="0" smtClean="0"/>
              <a:t>הקרן מנהלת תכתובת אלקטרונית עם הסוקרים.</a:t>
            </a:r>
          </a:p>
          <a:p>
            <a:r>
              <a:rPr lang="he-IL" sz="3600" dirty="0" smtClean="0"/>
              <a:t>היועץ מסכם את חוות הדעת ומוסיף את הערכתו.</a:t>
            </a:r>
          </a:p>
          <a:p>
            <a:r>
              <a:rPr lang="he-IL" sz="3600" dirty="0" smtClean="0"/>
              <a:t>בחלק מהעבודות ראש התחום נדרש לתת חוות דעת שניה.</a:t>
            </a:r>
          </a:p>
        </p:txBody>
      </p:sp>
      <p:sp>
        <p:nvSpPr>
          <p:cNvPr id="28677" name="Text Box 5"/>
          <p:cNvSpPr txBox="1">
            <a:spLocks noChangeArrowheads="1"/>
          </p:cNvSpPr>
          <p:nvPr/>
        </p:nvSpPr>
        <p:spPr bwMode="auto">
          <a:xfrm>
            <a:off x="2051050" y="333375"/>
            <a:ext cx="6049963" cy="769441"/>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תהליך</a:t>
            </a:r>
            <a:r>
              <a:rPr lang="he-IL" sz="3600" dirty="0"/>
              <a:t> </a:t>
            </a: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השיפוט</a:t>
            </a:r>
            <a:endPar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0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076" y="5556"/>
            <a:ext cx="8229599" cy="1399033"/>
          </a:xfrm>
        </p:spPr>
        <p:txBody>
          <a:bodyPr/>
          <a:lstStyle/>
          <a:p>
            <a:pPr>
              <a:defRPr/>
            </a:pPr>
            <a:r>
              <a:rPr lang="he-IL" dirty="0" smtClean="0"/>
              <a:t>תהליך השיפוט - קבלת ההחלטות</a:t>
            </a:r>
            <a:endParaRPr lang="en-US" dirty="0"/>
          </a:p>
        </p:txBody>
      </p:sp>
      <p:sp>
        <p:nvSpPr>
          <p:cNvPr id="48131" name="Content Placeholder 2"/>
          <p:cNvSpPr>
            <a:spLocks noGrp="1"/>
          </p:cNvSpPr>
          <p:nvPr>
            <p:ph idx="1"/>
          </p:nvPr>
        </p:nvSpPr>
        <p:spPr>
          <a:xfrm>
            <a:off x="0" y="1268413"/>
            <a:ext cx="9144000" cy="5589587"/>
          </a:xfrm>
        </p:spPr>
        <p:txBody>
          <a:bodyPr/>
          <a:lstStyle/>
          <a:p>
            <a:r>
              <a:rPr lang="he-IL" sz="2400" b="1" dirty="0" smtClean="0"/>
              <a:t>צוות ה</a:t>
            </a:r>
            <a:r>
              <a:rPr lang="en-US" sz="2400" b="1" dirty="0" smtClean="0"/>
              <a:t>BSF-</a:t>
            </a:r>
            <a:r>
              <a:rPr lang="he-IL" sz="2400" b="1" dirty="0" smtClean="0"/>
              <a:t> קורא את כל 2000 חוות הדעת.</a:t>
            </a:r>
          </a:p>
          <a:p>
            <a:r>
              <a:rPr lang="he-IL" sz="2400" b="1" dirty="0" smtClean="0"/>
              <a:t>בתום תהליך קבלת חוות הדעת היועצים מתכנסים לדון בעבודות בנוכחות צוות ה-</a:t>
            </a:r>
            <a:r>
              <a:rPr lang="en-US" sz="2400" b="1" dirty="0" smtClean="0"/>
              <a:t>BSF</a:t>
            </a:r>
            <a:r>
              <a:rPr lang="he-IL" sz="2400" b="1" dirty="0" smtClean="0"/>
              <a:t>.</a:t>
            </a:r>
          </a:p>
          <a:p>
            <a:r>
              <a:rPr lang="he-IL" sz="2400" b="1" dirty="0" smtClean="0"/>
              <a:t>עבודות בציון ועדה מעל  95 בתכנית הרגילה, ובציון מעל 92 עבור תכנית לצעירים , תוגדרנה כראויות לקבלת מענק.</a:t>
            </a:r>
          </a:p>
          <a:p>
            <a:r>
              <a:rPr lang="he-IL" sz="2400" b="1" u="sng" dirty="0" smtClean="0"/>
              <a:t>קריטריון חשוב:   באם היה מענק קודם, האם היו מאמרים משותפים?</a:t>
            </a:r>
          </a:p>
          <a:p>
            <a:pPr>
              <a:buFont typeface="Wingdings 2" panose="05020102010507070707" pitchFamily="18" charset="2"/>
              <a:buNone/>
            </a:pPr>
            <a:r>
              <a:rPr lang="he-IL" sz="2400" b="1" dirty="0" smtClean="0"/>
              <a:t>    כל ההצעות הראויות ידורגו על ידי הועדה. ההחלטה על אחוז הזכיה בכל הועדות תעשה ע"י מועצת המנהלים ולא תעלה על 25% (ב -  2016,  זכו במענק רק 60% מתוך כל הההצעות שנמצאו ראויות למענק</a:t>
            </a:r>
            <a:r>
              <a:rPr lang="en-US" sz="2400" b="1" dirty="0" smtClean="0"/>
              <a:t> </a:t>
            </a:r>
            <a:r>
              <a:rPr lang="he-IL" sz="2400" b="1" dirty="0" smtClean="0"/>
              <a:t>).</a:t>
            </a:r>
          </a:p>
          <a:p>
            <a:r>
              <a:rPr lang="he-IL" sz="2400" b="1" dirty="0" smtClean="0"/>
              <a:t>עבודות שלא נמצאו ראויות למענק יקבלו ציונים:  טוב מאד</a:t>
            </a:r>
            <a:r>
              <a:rPr lang="en-US" sz="2400" b="1" dirty="0" smtClean="0"/>
              <a:t> </a:t>
            </a:r>
            <a:r>
              <a:rPr lang="he-IL" sz="2400" b="1" dirty="0" smtClean="0"/>
              <a:t> או  דרוש תיקון רציני. החוקרים יקבלו את כל הסקירות החיצוניות ,ובנוסף גם את סיכום והמלצות הועדה.</a:t>
            </a:r>
          </a:p>
          <a:p>
            <a:r>
              <a:rPr lang="he-IL" sz="2400" b="1" dirty="0" smtClean="0"/>
              <a:t> חלוקת המימון תהיה על פי רצון החוקרים ובהתחשב בתקציב הקרן.</a:t>
            </a:r>
            <a:endParaRPr lang="he-IL" sz="2400" b="1" u="sng" dirty="0" smtClean="0"/>
          </a:p>
          <a:p>
            <a:pPr marL="742950" lvl="1"/>
            <a:r>
              <a:rPr lang="he-IL" sz="2000" b="1" u="sng" dirty="0" smtClean="0"/>
              <a:t> </a:t>
            </a:r>
            <a:endParaRPr lang="he-IL" sz="2000" b="1"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131">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1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63" y="265906"/>
            <a:ext cx="8229600" cy="1399033"/>
          </a:xfrm>
        </p:spPr>
        <p:txBody>
          <a:bodyPr/>
          <a:lstStyle/>
          <a:p>
            <a:pPr>
              <a:defRPr/>
            </a:pPr>
            <a:r>
              <a:rPr lang="he-IL" dirty="0" smtClean="0"/>
              <a:t>תוכניות מענקים - מענק רגיל</a:t>
            </a:r>
            <a:endParaRPr lang="en-US" dirty="0"/>
          </a:p>
        </p:txBody>
      </p:sp>
      <p:sp>
        <p:nvSpPr>
          <p:cNvPr id="50179" name="Content Placeholder 2"/>
          <p:cNvSpPr>
            <a:spLocks noGrp="1"/>
          </p:cNvSpPr>
          <p:nvPr>
            <p:ph idx="1"/>
          </p:nvPr>
        </p:nvSpPr>
        <p:spPr>
          <a:xfrm>
            <a:off x="468313" y="1571625"/>
            <a:ext cx="8229600" cy="5286375"/>
          </a:xfrm>
        </p:spPr>
        <p:txBody>
          <a:bodyPr/>
          <a:lstStyle/>
          <a:p>
            <a:r>
              <a:rPr lang="he-IL" sz="2800" b="1" dirty="0" smtClean="0"/>
              <a:t> </a:t>
            </a:r>
            <a:r>
              <a:rPr lang="he-IL" sz="2400" b="1" dirty="0" smtClean="0">
                <a:solidFill>
                  <a:srgbClr val="FFFF00"/>
                </a:solidFill>
              </a:rPr>
              <a:t>בקשה מותרת עד 230,000$ כולל  תקורה (15%).</a:t>
            </a:r>
          </a:p>
          <a:p>
            <a:r>
              <a:rPr lang="he-IL" sz="2400" b="1" dirty="0" smtClean="0"/>
              <a:t>משך המחקר 2-4 שנים מחתימת החוזה.</a:t>
            </a:r>
          </a:p>
          <a:p>
            <a:r>
              <a:rPr lang="he-IL" sz="2400" b="1" dirty="0" smtClean="0"/>
              <a:t>ההקצבה השנתית לא גדלה בגין קיצור משך הגרנט.</a:t>
            </a:r>
          </a:p>
          <a:p>
            <a:r>
              <a:rPr lang="he-IL" sz="2400" b="1" dirty="0" smtClean="0"/>
              <a:t>מענקים ניתנים בסכומים של עד </a:t>
            </a:r>
            <a:r>
              <a:rPr lang="he-IL" sz="2400" b="1" dirty="0" smtClean="0">
                <a:solidFill>
                  <a:srgbClr val="FFFF00"/>
                </a:solidFill>
              </a:rPr>
              <a:t>58,000</a:t>
            </a:r>
            <a:r>
              <a:rPr lang="en-US" sz="2400" b="1" dirty="0" smtClean="0">
                <a:solidFill>
                  <a:srgbClr val="FFFF00"/>
                </a:solidFill>
              </a:rPr>
              <a:t>$</a:t>
            </a:r>
            <a:r>
              <a:rPr lang="he-IL" sz="2400" b="1" dirty="0" smtClean="0"/>
              <a:t> לשנה לשני החוקרים יחדיו. </a:t>
            </a:r>
          </a:p>
          <a:p>
            <a:r>
              <a:rPr lang="he-IL" sz="2400" b="1" dirty="0" smtClean="0"/>
              <a:t>מחקר תאורטי המצריך כח אדם בלבד זוכה</a:t>
            </a:r>
          </a:p>
          <a:p>
            <a:pPr>
              <a:buFont typeface="Wingdings 2" panose="05020102010507070707" pitchFamily="18" charset="2"/>
              <a:buNone/>
            </a:pPr>
            <a:r>
              <a:rPr lang="he-IL" sz="2400" b="1" dirty="0" smtClean="0"/>
              <a:t> 	בכ- </a:t>
            </a:r>
            <a:r>
              <a:rPr lang="he-IL" sz="2400" b="1" dirty="0" smtClean="0">
                <a:solidFill>
                  <a:srgbClr val="FFFF00"/>
                </a:solidFill>
              </a:rPr>
              <a:t>30,000-$20,000$</a:t>
            </a:r>
            <a:r>
              <a:rPr lang="he-IL" sz="2400" b="1" dirty="0" smtClean="0"/>
              <a:t> לשנה.</a:t>
            </a:r>
          </a:p>
          <a:p>
            <a:r>
              <a:rPr lang="he-IL" sz="2400" b="1" dirty="0" smtClean="0"/>
              <a:t>מחקר המצריך גם עבודת שדה/מעבדה יזכה </a:t>
            </a:r>
          </a:p>
          <a:p>
            <a:pPr>
              <a:buFont typeface="Wingdings 2" panose="05020102010507070707" pitchFamily="18" charset="2"/>
              <a:buNone/>
            </a:pPr>
            <a:r>
              <a:rPr lang="he-IL" sz="2400" b="1" dirty="0" smtClean="0"/>
              <a:t>	בכ</a:t>
            </a:r>
            <a:r>
              <a:rPr lang="he-IL" sz="2400" b="1" dirty="0" smtClean="0">
                <a:solidFill>
                  <a:srgbClr val="FFFF00"/>
                </a:solidFill>
              </a:rPr>
              <a:t>-35,000-58,000$</a:t>
            </a:r>
            <a:r>
              <a:rPr lang="he-IL" sz="2400" b="1" dirty="0" smtClean="0"/>
              <a:t> לשנה.</a:t>
            </a:r>
          </a:p>
          <a:p>
            <a:r>
              <a:rPr lang="he-IL" sz="2400" b="1" dirty="0" smtClean="0"/>
              <a:t>גודל המענק תלוי באם הבקשה כוללת חלוקת  כסף  גם לאמריקאי.</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37" y="170656"/>
            <a:ext cx="8229601" cy="1399033"/>
          </a:xfrm>
        </p:spPr>
        <p:txBody>
          <a:bodyPr>
            <a:noAutofit/>
          </a:bodyPr>
          <a:lstStyle/>
          <a:p>
            <a:pPr>
              <a:defRPr/>
            </a:pPr>
            <a:r>
              <a:rPr lang="he-IL" dirty="0" smtClean="0"/>
              <a:t>אודות הקרן הדו לאומית למדע ישראל-  ארה"ב </a:t>
            </a:r>
            <a:r>
              <a:rPr lang="en-US" dirty="0" smtClean="0"/>
              <a:t> (BSF)</a:t>
            </a:r>
            <a:endParaRPr lang="en-US" dirty="0"/>
          </a:p>
        </p:txBody>
      </p:sp>
      <p:sp>
        <p:nvSpPr>
          <p:cNvPr id="17411" name="Content Placeholder 2"/>
          <p:cNvSpPr>
            <a:spLocks noGrp="1"/>
          </p:cNvSpPr>
          <p:nvPr>
            <p:ph idx="1"/>
          </p:nvPr>
        </p:nvSpPr>
        <p:spPr>
          <a:xfrm>
            <a:off x="457200" y="1882775"/>
            <a:ext cx="8229600" cy="4572000"/>
          </a:xfrm>
        </p:spPr>
        <p:txBody>
          <a:bodyPr/>
          <a:lstStyle/>
          <a:p>
            <a:r>
              <a:rPr lang="he-IL" sz="3600" b="1" smtClean="0"/>
              <a:t>הקרן נוסדה ב 1972.</a:t>
            </a:r>
          </a:p>
          <a:p>
            <a:r>
              <a:rPr lang="he-IL" sz="3600" b="1" smtClean="0"/>
              <a:t>משרדי הקרן  מצויים בישראל (ירושלים).</a:t>
            </a:r>
          </a:p>
          <a:p>
            <a:r>
              <a:rPr lang="he-IL" sz="3600" b="1" smtClean="0"/>
              <a:t>הקרן בבעלות משותפת של ממשלות ארה"ב וישראל.</a:t>
            </a:r>
          </a:p>
          <a:p>
            <a:r>
              <a:rPr lang="he-IL" sz="3600" b="1" smtClean="0"/>
              <a:t>המחקרים חייבים להיות מוגשים ומבוצעים במשותף על ידי חוקרים ישראלים ואמריקאים.</a:t>
            </a:r>
          </a:p>
          <a:p>
            <a:r>
              <a:rPr lang="he-IL" sz="3600" b="1" smtClean="0"/>
              <a:t>מענקים ניתנים למחקר במוסדות ללא כוונת רווח.</a:t>
            </a:r>
          </a:p>
          <a:p>
            <a:endParaRPr lang="he-IL" sz="3600" b="1" smtClean="0"/>
          </a:p>
          <a:p>
            <a:endParaRPr lang="he-IL" sz="2800" b="1" smtClean="0"/>
          </a:p>
          <a:p>
            <a:endParaRPr lang="he-IL" sz="2800" b="1" smtClean="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4294967295"/>
          </p:nvPr>
        </p:nvSpPr>
        <p:spPr>
          <a:xfrm>
            <a:off x="611560" y="836712"/>
            <a:ext cx="8115300" cy="5286375"/>
          </a:xfrm>
        </p:spPr>
        <p:txBody>
          <a:bodyPr/>
          <a:lstStyle/>
          <a:p>
            <a:pPr algn="r" rtl="1"/>
            <a:r>
              <a:rPr lang="he-IL" sz="2700" b="1" dirty="0" smtClean="0">
                <a:latin typeface="Times New Roman" panose="02020603050405020304" pitchFamily="18" charset="0"/>
                <a:cs typeface="Times New Roman" panose="02020603050405020304" pitchFamily="18" charset="0"/>
              </a:rPr>
              <a:t>זכאים להגיש חוקרים עד 10 שנים ממועד קבלת תארי </a:t>
            </a:r>
            <a:r>
              <a:rPr lang="en-US" sz="2700" b="1" dirty="0" smtClean="0">
                <a:latin typeface="Times New Roman" panose="02020603050405020304" pitchFamily="18" charset="0"/>
                <a:cs typeface="Times New Roman" panose="02020603050405020304" pitchFamily="18" charset="0"/>
              </a:rPr>
              <a:t>PhD </a:t>
            </a:r>
            <a:r>
              <a:rPr lang="he-IL" sz="2700" b="1" dirty="0" smtClean="0">
                <a:latin typeface="Times New Roman" panose="02020603050405020304" pitchFamily="18" charset="0"/>
                <a:cs typeface="Times New Roman" panose="02020603050405020304" pitchFamily="18" charset="0"/>
              </a:rPr>
              <a:t> או </a:t>
            </a:r>
            <a:r>
              <a:rPr lang="en-US" sz="2700" b="1" dirty="0" smtClean="0">
                <a:latin typeface="Times New Roman" panose="02020603050405020304" pitchFamily="18" charset="0"/>
                <a:cs typeface="Times New Roman" panose="02020603050405020304" pitchFamily="18" charset="0"/>
              </a:rPr>
              <a:t>MD</a:t>
            </a:r>
            <a:r>
              <a:rPr lang="he-IL" sz="2700" b="1" dirty="0" smtClean="0">
                <a:latin typeface="Times New Roman" panose="02020603050405020304" pitchFamily="18" charset="0"/>
                <a:cs typeface="Times New Roman" panose="02020603050405020304" pitchFamily="18" charset="0"/>
              </a:rPr>
              <a:t>    </a:t>
            </a:r>
          </a:p>
          <a:p>
            <a:pPr algn="r" rtl="1"/>
            <a:r>
              <a:rPr lang="he-IL" sz="2700" b="1" dirty="0" smtClean="0">
                <a:latin typeface="Times New Roman" panose="02020603050405020304" pitchFamily="18" charset="0"/>
                <a:cs typeface="Times New Roman" panose="02020603050405020304" pitchFamily="18" charset="0"/>
              </a:rPr>
              <a:t>הבקשה היא לשתי שנות מחקר בסכום כולל של 75,000$.</a:t>
            </a:r>
          </a:p>
          <a:p>
            <a:pPr algn="r" rtl="1"/>
            <a:r>
              <a:rPr lang="he-IL" sz="2700" b="1" dirty="0" smtClean="0">
                <a:latin typeface="Times New Roman" panose="02020603050405020304" pitchFamily="18" charset="0"/>
                <a:cs typeface="Times New Roman" panose="02020603050405020304" pitchFamily="18" charset="0"/>
              </a:rPr>
              <a:t>הקרן מעניקה למחקר סכום כולל של 60,000$ ואילו המוסד  של החוקר הצעיר מתחייב (בחוזה) להעניק לחוקר 15,000$ נוספים.</a:t>
            </a:r>
          </a:p>
          <a:p>
            <a:pPr algn="r" rtl="1"/>
            <a:r>
              <a:rPr lang="he-IL" sz="2700" b="1" dirty="0" smtClean="0">
                <a:latin typeface="Times New Roman" panose="02020603050405020304" pitchFamily="18" charset="0"/>
                <a:cs typeface="Times New Roman" panose="02020603050405020304" pitchFamily="18" charset="0"/>
              </a:rPr>
              <a:t>ההגשה והשיפוט דומים לבקשות רגילות, אולם קיימת העדפה מסוימת בתהליך השיפוט והמיון. במחזור האחרון זכו 28 הצעות (39%).</a:t>
            </a:r>
          </a:p>
          <a:p>
            <a:pPr algn="r" rtl="1"/>
            <a:r>
              <a:rPr lang="he-IL" sz="2700" b="1" dirty="0" smtClean="0">
                <a:latin typeface="Times New Roman" panose="02020603050405020304" pitchFamily="18" charset="0"/>
                <a:cs typeface="Times New Roman" panose="02020603050405020304" pitchFamily="18" charset="0"/>
              </a:rPr>
              <a:t> לא ניתן להגיש באותו מחזור גם בקשה במסלול הרגיל.</a:t>
            </a:r>
          </a:p>
          <a:p>
            <a:pPr algn="r" rtl="1"/>
            <a:r>
              <a:rPr lang="he-IL" sz="2700" b="1" dirty="0" smtClean="0">
                <a:latin typeface="Times New Roman" panose="02020603050405020304" pitchFamily="18" charset="0"/>
                <a:cs typeface="Times New Roman" panose="02020603050405020304" pitchFamily="18" charset="0"/>
              </a:rPr>
              <a:t>החוקר הבכיר לא מקבל כסף. אם שני המגישים צעירים הם יזכו כל אחד ב-60,000$. לא ניתן להגיש יותר משני צעירים בהצעה. </a:t>
            </a:r>
          </a:p>
          <a:p>
            <a:pPr algn="r" rtl="1"/>
            <a:endParaRPr lang="he-IL" sz="2700" b="1" dirty="0" smtClean="0">
              <a:latin typeface="Times New Roman" panose="02020603050405020304" pitchFamily="18" charset="0"/>
              <a:cs typeface="Times New Roman" panose="02020603050405020304" pitchFamily="18" charset="0"/>
            </a:endParaRPr>
          </a:p>
          <a:p>
            <a:pPr algn="r" rtl="1"/>
            <a:endParaRPr lang="he-IL" sz="2700" b="1" dirty="0" smtClean="0">
              <a:latin typeface="Times New Roman" panose="02020603050405020304" pitchFamily="18" charset="0"/>
              <a:cs typeface="Times New Roman" panose="02020603050405020304" pitchFamily="18" charset="0"/>
            </a:endParaRPr>
          </a:p>
          <a:p>
            <a:pPr algn="r" rtl="1"/>
            <a:endParaRPr lang="he-IL" sz="2700" b="1" dirty="0" smtClean="0">
              <a:latin typeface="Times New Roman" panose="02020603050405020304" pitchFamily="18" charset="0"/>
              <a:cs typeface="Times New Roman" panose="02020603050405020304" pitchFamily="18" charset="0"/>
            </a:endParaRPr>
          </a:p>
        </p:txBody>
      </p:sp>
      <p:sp>
        <p:nvSpPr>
          <p:cNvPr id="76803" name="Text Box 3"/>
          <p:cNvSpPr txBox="1">
            <a:spLocks noChangeArrowheads="1"/>
          </p:cNvSpPr>
          <p:nvPr/>
        </p:nvSpPr>
        <p:spPr bwMode="auto">
          <a:xfrm>
            <a:off x="1619672" y="75437"/>
            <a:ext cx="6624638" cy="769441"/>
          </a:xfrm>
          <a:prstGeom prst="rect">
            <a:avLst/>
          </a:prstGeom>
          <a:noFill/>
          <a:ln w="9525">
            <a:noFill/>
            <a:miter lim="800000"/>
            <a:headEnd/>
            <a:tailEnd/>
          </a:ln>
          <a:effectLst/>
        </p:spPr>
        <p:txBody>
          <a:bodyPr>
            <a:spAutoFit/>
          </a:bodyPr>
          <a:lstStyle/>
          <a:p>
            <a:pPr marL="484188" indent="-484188" algn="ctr" rtl="1">
              <a:defRPr/>
            </a:pP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תוכנית מענקים לצעירים</a:t>
            </a:r>
            <a:endPar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4294967295"/>
          </p:nvPr>
        </p:nvSpPr>
        <p:spPr>
          <a:xfrm>
            <a:off x="0" y="1571625"/>
            <a:ext cx="8686800" cy="5286375"/>
          </a:xfrm>
        </p:spPr>
        <p:txBody>
          <a:bodyPr/>
          <a:lstStyle/>
          <a:p>
            <a:pPr algn="r" rtl="1"/>
            <a:r>
              <a:rPr lang="he-IL" sz="2800" b="1" dirty="0" smtClean="0">
                <a:latin typeface="Times New Roman" panose="02020603050405020304" pitchFamily="18" charset="0"/>
                <a:cs typeface="Times New Roman" panose="02020603050405020304" pitchFamily="18" charset="0"/>
              </a:rPr>
              <a:t>התוכנית התחילה ב 2010 ונמשכה גם ב 2016 . החל מ 2017 התוכנית בהקפאה.</a:t>
            </a:r>
          </a:p>
          <a:p>
            <a:pPr algn="r" rtl="1"/>
            <a:endParaRPr lang="he-IL" sz="2700" b="1" dirty="0" smtClean="0">
              <a:latin typeface="Times New Roman" panose="02020603050405020304" pitchFamily="18" charset="0"/>
              <a:cs typeface="Times New Roman" panose="02020603050405020304" pitchFamily="18" charset="0"/>
            </a:endParaRPr>
          </a:p>
          <a:p>
            <a:pPr algn="r" rtl="1"/>
            <a:endParaRPr lang="he-IL" sz="2700" b="1" dirty="0" smtClean="0">
              <a:latin typeface="Times New Roman" panose="02020603050405020304" pitchFamily="18" charset="0"/>
              <a:cs typeface="Times New Roman" panose="02020603050405020304" pitchFamily="18" charset="0"/>
            </a:endParaRPr>
          </a:p>
        </p:txBody>
      </p:sp>
      <p:sp>
        <p:nvSpPr>
          <p:cNvPr id="78851" name="Text Box 3"/>
          <p:cNvSpPr txBox="1">
            <a:spLocks noChangeArrowheads="1"/>
          </p:cNvSpPr>
          <p:nvPr/>
        </p:nvSpPr>
        <p:spPr bwMode="auto">
          <a:xfrm>
            <a:off x="571472" y="0"/>
            <a:ext cx="8286807" cy="1261884"/>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תוכנית מענקים לפריצת דרך מדעית </a:t>
            </a:r>
            <a:r>
              <a:rPr lang="en-US"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TRANSFORMATIVE SCIENCE</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4294967295"/>
          </p:nvPr>
        </p:nvSpPr>
        <p:spPr>
          <a:xfrm>
            <a:off x="0" y="1773238"/>
            <a:ext cx="9144000" cy="5286375"/>
          </a:xfrm>
        </p:spPr>
        <p:txBody>
          <a:bodyPr/>
          <a:lstStyle/>
          <a:p>
            <a:pPr algn="r" rtl="1"/>
            <a:r>
              <a:rPr lang="he-IL" sz="2400" b="1" dirty="0" smtClean="0">
                <a:latin typeface="Times New Roman" panose="02020603050405020304" pitchFamily="18" charset="0"/>
                <a:cs typeface="Times New Roman" panose="02020603050405020304" pitchFamily="18" charset="0"/>
              </a:rPr>
              <a:t>כל מענק בגובה 4000$.</a:t>
            </a:r>
          </a:p>
          <a:p>
            <a:pPr algn="r" rtl="1"/>
            <a:r>
              <a:rPr lang="he-IL" sz="2400" b="1" dirty="0" smtClean="0">
                <a:latin typeface="Times New Roman" panose="02020603050405020304" pitchFamily="18" charset="0"/>
                <a:cs typeface="Times New Roman" panose="02020603050405020304" pitchFamily="18" charset="0"/>
              </a:rPr>
              <a:t>מיועד לחוקרים צעירים העובדים על עבודת דוקטורט בלבד.</a:t>
            </a:r>
          </a:p>
          <a:p>
            <a:pPr algn="r" rtl="1"/>
            <a:r>
              <a:rPr lang="he-IL" sz="2400" b="1" dirty="0" smtClean="0">
                <a:latin typeface="Times New Roman" panose="02020603050405020304" pitchFamily="18" charset="0"/>
                <a:cs typeface="Times New Roman" panose="02020603050405020304" pitchFamily="18" charset="0"/>
              </a:rPr>
              <a:t>הנסיעות הם של אמריקאים לישראל וישראלים לארה"ב.</a:t>
            </a:r>
          </a:p>
          <a:p>
            <a:pPr algn="r" rtl="1"/>
            <a:r>
              <a:rPr lang="he-IL" sz="2400" b="1" dirty="0" smtClean="0">
                <a:latin typeface="Times New Roman" panose="02020603050405020304" pitchFamily="18" charset="0"/>
                <a:cs typeface="Times New Roman" panose="02020603050405020304" pitchFamily="18" charset="0"/>
              </a:rPr>
              <a:t>לא מיועד לחברי סגל צעירים.</a:t>
            </a:r>
          </a:p>
          <a:p>
            <a:pPr algn="r" rtl="1"/>
            <a:r>
              <a:rPr lang="he-IL" sz="2400" b="1" dirty="0" smtClean="0">
                <a:latin typeface="Times New Roman" panose="02020603050405020304" pitchFamily="18" charset="0"/>
                <a:cs typeface="Times New Roman" panose="02020603050405020304" pitchFamily="18" charset="0"/>
              </a:rPr>
              <a:t>מאושרות  כ - 20 מלגות בשנה (למחזור הראשון של 2017  התקבלו 28 בקשות, מתוכם 4 אמריקאים</a:t>
            </a:r>
            <a:r>
              <a:rPr lang="he-IL" sz="2400" b="1" dirty="0" smtClean="0">
                <a:latin typeface="Times New Roman" panose="02020603050405020304" pitchFamily="18" charset="0"/>
                <a:cs typeface="Times New Roman" panose="02020603050405020304" pitchFamily="18" charset="0"/>
              </a:rPr>
              <a:t>).</a:t>
            </a:r>
            <a:endParaRPr lang="en-US" sz="2400" b="1" dirty="0" smtClean="0">
              <a:latin typeface="Times New Roman" panose="02020603050405020304" pitchFamily="18" charset="0"/>
              <a:cs typeface="Times New Roman" panose="02020603050405020304" pitchFamily="18" charset="0"/>
            </a:endParaRPr>
          </a:p>
          <a:p>
            <a:pPr algn="r" rtl="1"/>
            <a:r>
              <a:rPr lang="he-IL" sz="2400" b="1" dirty="0">
                <a:latin typeface="Times New Roman" panose="02020603050405020304" pitchFamily="18" charset="0"/>
                <a:cs typeface="Times New Roman" panose="02020603050405020304" pitchFamily="18" charset="0"/>
              </a:rPr>
              <a:t>הבחירה נעשית על ידי ועדה אקדמית חיצונית.  הועדה בחרה למימון 10 מענקים ,מתוכם 2 אמריקאים.</a:t>
            </a:r>
          </a:p>
          <a:p>
            <a:pPr algn="r" rtl="1"/>
            <a:r>
              <a:rPr lang="he-IL" sz="2400" b="1" dirty="0" smtClean="0">
                <a:latin typeface="Times New Roman" panose="02020603050405020304" pitchFamily="18" charset="0"/>
                <a:cs typeface="Times New Roman" panose="02020603050405020304" pitchFamily="18" charset="0"/>
              </a:rPr>
              <a:t>כל </a:t>
            </a:r>
            <a:r>
              <a:rPr lang="he-IL" sz="2400" b="1" dirty="0" smtClean="0">
                <a:latin typeface="Times New Roman" panose="02020603050405020304" pitchFamily="18" charset="0"/>
                <a:cs typeface="Times New Roman" panose="02020603050405020304" pitchFamily="18" charset="0"/>
              </a:rPr>
              <a:t>מוסד מורשה לשלוח עד 5 בקשות בלבד בכל </a:t>
            </a:r>
            <a:r>
              <a:rPr lang="he-IL" sz="2400" b="1" dirty="0" smtClean="0">
                <a:latin typeface="Times New Roman" panose="02020603050405020304" pitchFamily="18" charset="0"/>
                <a:cs typeface="Times New Roman" panose="02020603050405020304" pitchFamily="18" charset="0"/>
              </a:rPr>
              <a:t>מחזור</a:t>
            </a:r>
            <a:r>
              <a:rPr lang="en-US" sz="2400" b="1" dirty="0" smtClean="0">
                <a:latin typeface="Times New Roman" panose="02020603050405020304" pitchFamily="18" charset="0"/>
                <a:cs typeface="Times New Roman" panose="02020603050405020304" pitchFamily="18" charset="0"/>
              </a:rPr>
              <a:t> </a:t>
            </a:r>
            <a:r>
              <a:rPr lang="he-IL" sz="2400" b="1" dirty="0" smtClean="0">
                <a:latin typeface="Times New Roman" panose="02020603050405020304" pitchFamily="18" charset="0"/>
                <a:cs typeface="Times New Roman" panose="02020603050405020304" pitchFamily="18" charset="0"/>
              </a:rPr>
              <a:t>וזה מחייב </a:t>
            </a:r>
            <a:r>
              <a:rPr lang="he-IL" sz="2400" b="1" dirty="0" smtClean="0">
                <a:latin typeface="Times New Roman" panose="02020603050405020304" pitchFamily="18" charset="0"/>
                <a:cs typeface="Times New Roman" panose="02020603050405020304" pitchFamily="18" charset="0"/>
              </a:rPr>
              <a:t>לעיתים </a:t>
            </a:r>
            <a:r>
              <a:rPr lang="he-IL" sz="2400" b="1" dirty="0" smtClean="0">
                <a:latin typeface="Times New Roman" panose="02020603050405020304" pitchFamily="18" charset="0"/>
                <a:cs typeface="Times New Roman" panose="02020603050405020304" pitchFamily="18" charset="0"/>
              </a:rPr>
              <a:t>דיון </a:t>
            </a:r>
            <a:r>
              <a:rPr lang="he-IL" sz="2400" b="1" dirty="0" smtClean="0">
                <a:latin typeface="Times New Roman" panose="02020603050405020304" pitchFamily="18" charset="0"/>
                <a:cs typeface="Times New Roman" panose="02020603050405020304" pitchFamily="18" charset="0"/>
              </a:rPr>
              <a:t>מקדים באוניברסיטה.</a:t>
            </a:r>
          </a:p>
        </p:txBody>
      </p:sp>
      <p:sp>
        <p:nvSpPr>
          <p:cNvPr id="80899" name="Text Box 3"/>
          <p:cNvSpPr txBox="1">
            <a:spLocks noChangeArrowheads="1"/>
          </p:cNvSpPr>
          <p:nvPr/>
        </p:nvSpPr>
        <p:spPr bwMode="auto">
          <a:xfrm>
            <a:off x="1404915" y="190478"/>
            <a:ext cx="6929486" cy="1446550"/>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מענקי נסיעות השתלמות לצעירים על שם </a:t>
            </a:r>
            <a:r>
              <a:rPr lang="he-IL" sz="4400" b="0" dirty="0" err="1">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פרופ</a:t>
            </a: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 </a:t>
            </a:r>
            <a:r>
              <a:rPr lang="he-IL" sz="4400" b="0" dirty="0" err="1">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רחמימוב</a:t>
            </a:r>
            <a:endPar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e-IL" dirty="0" smtClean="0"/>
              <a:t>עקרונות המימון (1)</a:t>
            </a:r>
            <a:endParaRPr lang="en-US" dirty="0"/>
          </a:p>
        </p:txBody>
      </p:sp>
      <p:sp>
        <p:nvSpPr>
          <p:cNvPr id="58371" name="Content Placeholder 2"/>
          <p:cNvSpPr>
            <a:spLocks noGrp="1"/>
          </p:cNvSpPr>
          <p:nvPr>
            <p:ph idx="1"/>
          </p:nvPr>
        </p:nvSpPr>
        <p:spPr>
          <a:xfrm>
            <a:off x="457200" y="1571625"/>
            <a:ext cx="8229600" cy="4572000"/>
          </a:xfrm>
        </p:spPr>
        <p:txBody>
          <a:bodyPr/>
          <a:lstStyle/>
          <a:p>
            <a:r>
              <a:rPr lang="he-IL" sz="3600" dirty="0" smtClean="0"/>
              <a:t>החוזה נחתם עם המוסד בו עובד החוקר.</a:t>
            </a:r>
          </a:p>
          <a:p>
            <a:r>
              <a:rPr lang="he-IL" sz="3600" dirty="0" smtClean="0"/>
              <a:t>חלוקת התקציב בין החוקרים נקבעת על ידי החוקרים.</a:t>
            </a:r>
          </a:p>
          <a:p>
            <a:r>
              <a:rPr lang="he-IL" sz="3600" dirty="0" smtClean="0"/>
              <a:t>חלוקת התקציב אינה מהווה שיקול באישור המחקר אבל חלוקת התקציב רומזת על סיכויי שת"פ גבוהים יותר.</a:t>
            </a:r>
          </a:p>
          <a:p>
            <a:r>
              <a:rPr lang="he-IL" sz="3600" dirty="0" smtClean="0"/>
              <a:t>במידה והאמריקאי מבקש רק תקציב לנסיעות לישראל, הוא ימומן דרך המוסד הישראלי.</a:t>
            </a:r>
          </a:p>
          <a:p>
            <a:endParaRPr lang="en-US" sz="3600" b="1" dirty="0" smtClean="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399032"/>
          </a:xfrm>
        </p:spPr>
        <p:txBody>
          <a:bodyPr/>
          <a:lstStyle/>
          <a:p>
            <a:pPr>
              <a:defRPr/>
            </a:pPr>
            <a:r>
              <a:rPr lang="he-IL" dirty="0" smtClean="0"/>
              <a:t>עקרונות המימון (2)</a:t>
            </a:r>
            <a:endParaRPr lang="en-US" dirty="0"/>
          </a:p>
        </p:txBody>
      </p:sp>
      <p:sp>
        <p:nvSpPr>
          <p:cNvPr id="60419" name="Content Placeholder 2"/>
          <p:cNvSpPr>
            <a:spLocks noGrp="1"/>
          </p:cNvSpPr>
          <p:nvPr>
            <p:ph idx="1"/>
          </p:nvPr>
        </p:nvSpPr>
        <p:spPr>
          <a:xfrm>
            <a:off x="45531" y="1196752"/>
            <a:ext cx="8686800" cy="5357812"/>
          </a:xfrm>
        </p:spPr>
        <p:txBody>
          <a:bodyPr/>
          <a:lstStyle/>
          <a:p>
            <a:r>
              <a:rPr lang="he-IL" sz="2700" dirty="0" smtClean="0"/>
              <a:t>סה"כ התקציב המבוקש לכל השנים ולכל החוקרים ביחד, לא יעלה על </a:t>
            </a:r>
            <a:r>
              <a:rPr lang="he-IL" sz="2700" b="1" dirty="0" smtClean="0">
                <a:solidFill>
                  <a:srgbClr val="FFFF00"/>
                </a:solidFill>
              </a:rPr>
              <a:t>230,000$</a:t>
            </a:r>
            <a:r>
              <a:rPr lang="he-IL" sz="2700" b="1" dirty="0" smtClean="0"/>
              <a:t>, </a:t>
            </a:r>
            <a:r>
              <a:rPr lang="he-IL" sz="2700" dirty="0" smtClean="0"/>
              <a:t>כולל תקורה (הקרן תעדכן התקציב בקרוב בהתאם לאופי המחקר).</a:t>
            </a:r>
          </a:p>
          <a:p>
            <a:r>
              <a:rPr lang="he-IL" sz="2700" dirty="0" smtClean="0"/>
              <a:t>התקורה למוסד היא קבועה בגובה 15%.</a:t>
            </a:r>
          </a:p>
          <a:p>
            <a:r>
              <a:rPr lang="he-IL" sz="2700" i="1" u="sng" dirty="0" smtClean="0"/>
              <a:t>לא ימומן שכר חוקרים ראשיים</a:t>
            </a:r>
            <a:r>
              <a:rPr lang="he-IL" sz="2700" dirty="0" smtClean="0"/>
              <a:t>.</a:t>
            </a:r>
          </a:p>
          <a:p>
            <a:r>
              <a:rPr lang="he-IL" sz="2700" dirty="0" smtClean="0"/>
              <a:t>ימומן שכר עוזרי מחקר, טכנאים וכו'</a:t>
            </a:r>
          </a:p>
          <a:p>
            <a:r>
              <a:rPr lang="he-IL" sz="2700" dirty="0" smtClean="0"/>
              <a:t>מימון עובדים קבועים עד 50% משכרם.</a:t>
            </a:r>
          </a:p>
          <a:p>
            <a:r>
              <a:rPr lang="he-IL" sz="2700" dirty="0" smtClean="0"/>
              <a:t>ימומנו  הוצאות מחקר אחרות על פי פירוט ואישור.</a:t>
            </a:r>
          </a:p>
          <a:p>
            <a:r>
              <a:rPr lang="he-IL" sz="2700" dirty="0" smtClean="0"/>
              <a:t> ימומנו פגישות בין החוקרים במוסדותיהם  לצורך עבודה משותפת. </a:t>
            </a:r>
            <a:r>
              <a:rPr lang="he-IL" sz="2700" i="1" u="sng" dirty="0" smtClean="0"/>
              <a:t>נסיעה תוכר רק אם תכלול לפחות 2 ימי עבודה מלאים עם השותף.</a:t>
            </a:r>
          </a:p>
          <a:p>
            <a:r>
              <a:rPr lang="he-IL" sz="2700" dirty="0" smtClean="0"/>
              <a:t>ניתן לממן השתתפות בכנסים בארה"ב\ישראל (בלבד!) ורק </a:t>
            </a:r>
          </a:p>
          <a:p>
            <a:pPr marL="65087" indent="0">
              <a:buNone/>
            </a:pPr>
            <a:r>
              <a:rPr lang="he-IL" sz="2700" dirty="0" smtClean="0"/>
              <a:t>    בנוכחות שני השותפים- </a:t>
            </a:r>
            <a:r>
              <a:rPr lang="he-IL" sz="2700" i="1" u="sng" dirty="0" smtClean="0"/>
              <a:t>דרוש אישור מוקדם.</a:t>
            </a:r>
          </a:p>
          <a:p>
            <a:endParaRPr lang="en-US" sz="2700" dirty="0" smtClean="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e-IL" dirty="0" smtClean="0"/>
              <a:t>טיפים להגשת הצעה</a:t>
            </a:r>
            <a:endParaRPr lang="en-US" dirty="0"/>
          </a:p>
        </p:txBody>
      </p:sp>
      <p:sp>
        <p:nvSpPr>
          <p:cNvPr id="62467" name="Content Placeholder 2"/>
          <p:cNvSpPr>
            <a:spLocks noGrp="1"/>
          </p:cNvSpPr>
          <p:nvPr>
            <p:ph idx="1"/>
          </p:nvPr>
        </p:nvSpPr>
        <p:spPr>
          <a:xfrm>
            <a:off x="214313" y="1571625"/>
            <a:ext cx="8472487" cy="4643438"/>
          </a:xfrm>
        </p:spPr>
        <p:txBody>
          <a:bodyPr/>
          <a:lstStyle/>
          <a:p>
            <a:r>
              <a:rPr lang="he-IL" sz="2700" dirty="0" smtClean="0"/>
              <a:t>הגשה של עבודה קריאה, כתובה נכון, גרפים מצורפים וביבליוגרפיה מסודרת- נא הקפידו על כללי ההגשה המצויים באתר.</a:t>
            </a:r>
          </a:p>
          <a:p>
            <a:r>
              <a:rPr lang="he-IL" sz="2700" dirty="0" smtClean="0"/>
              <a:t>תקציר ו-</a:t>
            </a:r>
            <a:r>
              <a:rPr lang="en-US" sz="2700" dirty="0" smtClean="0"/>
              <a:t>Impact statement</a:t>
            </a:r>
            <a:r>
              <a:rPr lang="he-IL" sz="2700" dirty="0" smtClean="0"/>
              <a:t>- ממצים ומענינים.</a:t>
            </a:r>
          </a:p>
          <a:p>
            <a:r>
              <a:rPr lang="he-IL" sz="2700" dirty="0" smtClean="0"/>
              <a:t>שאלה מחקרית מנוסחת היטב.</a:t>
            </a:r>
          </a:p>
          <a:p>
            <a:r>
              <a:rPr lang="he-IL" sz="2700" dirty="0" smtClean="0"/>
              <a:t>פורפורציה בין הקדמה, תכנית המחקר וביבליוגרפיה.</a:t>
            </a:r>
          </a:p>
          <a:p>
            <a:r>
              <a:rPr lang="he-IL" sz="2700" dirty="0" smtClean="0"/>
              <a:t>שת"פ- חשוב!!! תכנית עבודה משותפת, כסף לאמריקאי, מכתבי שת"פ מפורטים מכל חוקר.</a:t>
            </a:r>
          </a:p>
          <a:p>
            <a:r>
              <a:rPr lang="he-IL" sz="2700" dirty="0" smtClean="0"/>
              <a:t>תקציב- חשוב לפרט חלקו של כל חוקר. חלוקה הולמת של תקציב.</a:t>
            </a:r>
          </a:p>
          <a:p>
            <a:r>
              <a:rPr lang="he-IL" sz="2700" dirty="0" smtClean="0"/>
              <a:t> בוטל הצורך לרשום אחוז השתתפות של החוקרים במחקר אבל צריך לפרט חלקו של כל אחד בתכנית העבודה ובתקציב. </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p:cNvSpPr>
          <p:nvPr>
            <p:ph type="body" idx="4294967295"/>
          </p:nvPr>
        </p:nvSpPr>
        <p:spPr>
          <a:xfrm>
            <a:off x="466726" y="1268760"/>
            <a:ext cx="8425754" cy="5400600"/>
          </a:xfrm>
        </p:spPr>
        <p:txBody>
          <a:bodyPr/>
          <a:lstStyle/>
          <a:p>
            <a:pPr algn="r" rtl="1">
              <a:lnSpc>
                <a:spcPct val="90000"/>
              </a:lnSpc>
            </a:pPr>
            <a:r>
              <a:rPr lang="he-IL" sz="2300" b="1" dirty="0" smtClean="0">
                <a:latin typeface="Times New Roman" panose="02020603050405020304" pitchFamily="18" charset="0"/>
                <a:cs typeface="Times New Roman" panose="02020603050405020304" pitchFamily="18" charset="0"/>
              </a:rPr>
              <a:t>תכנית שיתוף הפעולה החלה ב 2012 ומתרחבת מאד מאז. הכסף למימון הצד הישראלי מגיע מממשלת ישראל (ותת"-מועצה להשכלה גבוהה). האמריקאי ממומן עי' ה-</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a:t>
            </a:r>
          </a:p>
          <a:p>
            <a:pPr algn="r" rtl="1">
              <a:lnSpc>
                <a:spcPct val="90000"/>
              </a:lnSpc>
            </a:pPr>
            <a:r>
              <a:rPr lang="he-IL" sz="2300" b="1" dirty="0" smtClean="0">
                <a:latin typeface="Times New Roman" panose="02020603050405020304" pitchFamily="18" charset="0"/>
                <a:cs typeface="Times New Roman" panose="02020603050405020304" pitchFamily="18" charset="0"/>
              </a:rPr>
              <a:t>לאחרונה נחתם הסכם גג עם ה </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המאשר את כל שתופי הפעולה הקיימים ל-5 שנים. כרגע מופעלות 15 תכניות.</a:t>
            </a:r>
          </a:p>
          <a:p>
            <a:pPr algn="r" rtl="1">
              <a:lnSpc>
                <a:spcPct val="90000"/>
              </a:lnSpc>
            </a:pPr>
            <a:r>
              <a:rPr lang="he-IL" sz="2300" b="1" dirty="0" smtClean="0">
                <a:latin typeface="Times New Roman" panose="02020603050405020304" pitchFamily="18" charset="0"/>
                <a:cs typeface="Times New Roman" panose="02020603050405020304" pitchFamily="18" charset="0"/>
              </a:rPr>
              <a:t>ההצעה מוגשת תחילה ל- </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עי' החוקר האמריקאי, המתאר בהצעה את</a:t>
            </a:r>
            <a:r>
              <a:rPr lang="he-IL" sz="1800" b="1" dirty="0" smtClean="0">
                <a:latin typeface="Times New Roman" panose="02020603050405020304" pitchFamily="18" charset="0"/>
                <a:cs typeface="Times New Roman" panose="02020603050405020304" pitchFamily="18" charset="0"/>
              </a:rPr>
              <a:t> </a:t>
            </a:r>
            <a:r>
              <a:rPr lang="he-IL" sz="2300" b="1" dirty="0" smtClean="0">
                <a:latin typeface="Times New Roman" panose="02020603050405020304" pitchFamily="18" charset="0"/>
                <a:cs typeface="Times New Roman" panose="02020603050405020304" pitchFamily="18" charset="0"/>
              </a:rPr>
              <a:t>חלקו של השותף הישראלי ואת תקציבו. </a:t>
            </a:r>
          </a:p>
          <a:p>
            <a:pPr algn="r" rtl="1">
              <a:lnSpc>
                <a:spcPct val="90000"/>
              </a:lnSpc>
            </a:pPr>
            <a:r>
              <a:rPr lang="he-IL" sz="2300" b="1" dirty="0" smtClean="0">
                <a:latin typeface="Times New Roman" panose="02020603050405020304" pitchFamily="18" charset="0"/>
                <a:cs typeface="Times New Roman" panose="02020603050405020304" pitchFamily="18" charset="0"/>
              </a:rPr>
              <a:t>ההצעה שהוגשה ל-</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מוגשת אחכ' ע"י החוקר הישראלי  ל-</a:t>
            </a:r>
            <a:r>
              <a:rPr lang="en-US" sz="2300" b="1" dirty="0" smtClean="0">
                <a:latin typeface="Times New Roman" panose="02020603050405020304" pitchFamily="18" charset="0"/>
                <a:cs typeface="Times New Roman" panose="02020603050405020304" pitchFamily="18" charset="0"/>
              </a:rPr>
              <a:t>BSF</a:t>
            </a:r>
            <a:r>
              <a:rPr lang="he-IL" sz="2300" b="1" dirty="0" smtClean="0">
                <a:latin typeface="Times New Roman" panose="02020603050405020304" pitchFamily="18" charset="0"/>
                <a:cs typeface="Times New Roman" panose="02020603050405020304" pitchFamily="18" charset="0"/>
              </a:rPr>
              <a:t> . </a:t>
            </a:r>
          </a:p>
          <a:p>
            <a:pPr algn="r" rtl="1">
              <a:lnSpc>
                <a:spcPct val="90000"/>
              </a:lnSpc>
            </a:pPr>
            <a:r>
              <a:rPr lang="he-IL" sz="2300" b="1" dirty="0" smtClean="0">
                <a:latin typeface="Times New Roman" panose="02020603050405020304" pitchFamily="18" charset="0"/>
                <a:cs typeface="Times New Roman" panose="02020603050405020304" pitchFamily="18" charset="0"/>
              </a:rPr>
              <a:t>ועדה פנימית ב- </a:t>
            </a:r>
            <a:r>
              <a:rPr lang="en-US" sz="2300" b="1" dirty="0" smtClean="0">
                <a:latin typeface="Times New Roman" panose="02020603050405020304" pitchFamily="18" charset="0"/>
                <a:cs typeface="Times New Roman" panose="02020603050405020304" pitchFamily="18" charset="0"/>
              </a:rPr>
              <a:t>BSF</a:t>
            </a:r>
            <a:r>
              <a:rPr lang="he-IL" sz="2300" b="1" dirty="0" smtClean="0">
                <a:latin typeface="Times New Roman" panose="02020603050405020304" pitchFamily="18" charset="0"/>
                <a:cs typeface="Times New Roman" panose="02020603050405020304" pitchFamily="18" charset="0"/>
              </a:rPr>
              <a:t> בודקת התקציב והאם חלקו של הישראלי בהצעה מהותי. </a:t>
            </a:r>
          </a:p>
          <a:p>
            <a:pPr algn="r" rtl="1">
              <a:lnSpc>
                <a:spcPct val="90000"/>
              </a:lnSpc>
            </a:pPr>
            <a:r>
              <a:rPr lang="he-IL" sz="2300" b="1" dirty="0" smtClean="0">
                <a:latin typeface="Times New Roman" panose="02020603050405020304" pitchFamily="18" charset="0"/>
                <a:cs typeface="Times New Roman" panose="02020603050405020304" pitchFamily="18" charset="0"/>
              </a:rPr>
              <a:t>ההצעה עוברת שיפוט ב-</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יחד עם ההצעות הרגילות ובמעורבות משתנה של ישראלים (נותנים חוות דעת או משתתפים בפנלים). המלצות הפנלים עוברות לסגל הרלוונטי ב-</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והוא מחליט על מענקים תוך הפעלת שיקולים נוספים לאילו בועדות.</a:t>
            </a:r>
          </a:p>
          <a:p>
            <a:pPr algn="r" rtl="1">
              <a:lnSpc>
                <a:spcPct val="90000"/>
              </a:lnSpc>
            </a:pPr>
            <a:r>
              <a:rPr lang="he-IL" sz="2300" b="1" dirty="0" smtClean="0">
                <a:latin typeface="Times New Roman" panose="02020603050405020304" pitchFamily="18" charset="0"/>
                <a:cs typeface="Times New Roman" panose="02020603050405020304" pitchFamily="18" charset="0"/>
              </a:rPr>
              <a:t>אנו נממן כל ישראלי שותף בהצעה שה-</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אישר למימון. </a:t>
            </a:r>
            <a:endParaRPr lang="en-US" sz="2300" b="1" dirty="0" smtClean="0">
              <a:latin typeface="Times New Roman" panose="02020603050405020304" pitchFamily="18" charset="0"/>
              <a:cs typeface="Times New Roman" panose="02020603050405020304" pitchFamily="18" charset="0"/>
            </a:endParaRPr>
          </a:p>
        </p:txBody>
      </p:sp>
      <p:sp>
        <p:nvSpPr>
          <p:cNvPr id="5" name="Rectangle 2"/>
          <p:cNvSpPr>
            <a:spLocks noGrp="1"/>
          </p:cNvSpPr>
          <p:nvPr>
            <p:ph type="title" idx="4294967295"/>
          </p:nvPr>
        </p:nvSpPr>
        <p:spPr bwMode="auto">
          <a:xfrm>
            <a:off x="466726" y="116632"/>
            <a:ext cx="8229600" cy="1214611"/>
          </a:xfrm>
        </p:spPr>
        <p:txBody>
          <a:bodyPr wrap="square" lIns="91440" tIns="45720" rIns="91440" bIns="45720" numCol="1" anchorCtr="0" compatLnSpc="1">
            <a:prstTxWarp prst="textNoShape">
              <a:avLst/>
            </a:prstTxWarp>
            <a:normAutofit fontScale="90000"/>
          </a:bodyPr>
          <a:lstStyle/>
          <a:p>
            <a:pPr algn="ctr" rtl="1">
              <a:defRPr/>
            </a:pPr>
            <a:r>
              <a:rPr lang="he-IL" sz="4400" dirty="0" smtClean="0">
                <a:latin typeface="Times New Roman" pitchFamily="18" charset="0"/>
                <a:cs typeface="Times New Roman" pitchFamily="18" charset="0"/>
              </a:rPr>
              <a:t>שתוף פעולה  </a:t>
            </a:r>
            <a:r>
              <a:rPr lang="en-US" sz="4400" dirty="0" smtClean="0">
                <a:latin typeface="Times New Roman" pitchFamily="18" charset="0"/>
                <a:cs typeface="Times New Roman" pitchFamily="18" charset="0"/>
              </a:rPr>
              <a:t>BSF-NSF</a:t>
            </a:r>
            <a:r>
              <a:rPr lang="he-IL" sz="4400" dirty="0" smtClean="0">
                <a:latin typeface="Times New Roman" pitchFamily="18" charset="0"/>
                <a:cs typeface="Times New Roman" pitchFamily="18" charset="0"/>
              </a:rPr>
              <a:t> </a:t>
            </a:r>
            <a:br>
              <a:rPr lang="he-IL" sz="4400" dirty="0" smtClean="0">
                <a:latin typeface="Times New Roman" pitchFamily="18" charset="0"/>
                <a:cs typeface="Times New Roman" pitchFamily="18" charset="0"/>
              </a:rPr>
            </a:br>
            <a:r>
              <a:rPr lang="he-IL" sz="4400" dirty="0" smtClean="0">
                <a:latin typeface="Times New Roman" pitchFamily="18" charset="0"/>
                <a:cs typeface="Times New Roman" pitchFamily="18" charset="0"/>
              </a:rPr>
              <a:t>כללי</a:t>
            </a:r>
            <a:endParaRPr lang="en-US" dirty="0" smtClean="0">
              <a:ln>
                <a:noFill/>
              </a:ln>
              <a:effectLst/>
              <a:cs typeface="Gisha" pitchFamily="34" charset="-79"/>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6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46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246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4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r>
              <a:rPr lang="en-US" u="sng" dirty="0" smtClean="0">
                <a:ln>
                  <a:noFill/>
                </a:ln>
                <a:effectLst/>
                <a:cs typeface="Gisha" panose="020B0502040204020203" pitchFamily="34" charset="-79"/>
              </a:rPr>
              <a:t>Eligibility:</a:t>
            </a:r>
          </a:p>
        </p:txBody>
      </p:sp>
      <p:sp>
        <p:nvSpPr>
          <p:cNvPr id="65539" name="Rectangle 3"/>
          <p:cNvSpPr>
            <a:spLocks noGrp="1"/>
          </p:cNvSpPr>
          <p:nvPr>
            <p:ph type="body" idx="4294967295"/>
          </p:nvPr>
        </p:nvSpPr>
        <p:spPr>
          <a:xfrm>
            <a:off x="457200" y="1484784"/>
            <a:ext cx="8229600" cy="4572000"/>
          </a:xfrm>
        </p:spPr>
        <p:txBody>
          <a:bodyPr/>
          <a:lstStyle/>
          <a:p>
            <a:pPr algn="r" rtl="1"/>
            <a:r>
              <a:rPr lang="he-IL" sz="2600" dirty="0" smtClean="0"/>
              <a:t>לחוקר המחזיק מענק רגיל מותר להגיש הצעה אחרת לתכנית  </a:t>
            </a:r>
            <a:r>
              <a:rPr lang="en-US" sz="2600" dirty="0" smtClean="0">
                <a:cs typeface="Gisha" panose="020B0502040204020203" pitchFamily="34" charset="-79"/>
              </a:rPr>
              <a:t>BSF-NSF</a:t>
            </a:r>
            <a:r>
              <a:rPr lang="he-IL" sz="2600" dirty="0" smtClean="0">
                <a:cs typeface="Gisha" panose="020B0502040204020203" pitchFamily="34" charset="-79"/>
              </a:rPr>
              <a:t>, אולם חוקר יכול להגיש רק הצעה אחת לתכנית </a:t>
            </a:r>
            <a:r>
              <a:rPr lang="en-US" sz="2600" dirty="0">
                <a:cs typeface="Gisha" panose="020B0502040204020203" pitchFamily="34" charset="-79"/>
              </a:rPr>
              <a:t>BSF-NSF</a:t>
            </a:r>
            <a:r>
              <a:rPr lang="he-IL" sz="2600" dirty="0" smtClean="0">
                <a:cs typeface="Gisha" panose="020B0502040204020203" pitchFamily="34" charset="-79"/>
              </a:rPr>
              <a:t>.</a:t>
            </a:r>
            <a:endParaRPr lang="en-US" sz="2600" dirty="0" smtClean="0"/>
          </a:p>
          <a:p>
            <a:pPr algn="r" rtl="1"/>
            <a:r>
              <a:rPr lang="he-IL" sz="2600" dirty="0" smtClean="0"/>
              <a:t>במידה והגיש הצעה או שקבל מענק </a:t>
            </a:r>
            <a:r>
              <a:rPr lang="en-US" sz="2600" dirty="0" smtClean="0"/>
              <a:t>BSF-NSF  </a:t>
            </a:r>
            <a:r>
              <a:rPr lang="he-IL" sz="2600" dirty="0" smtClean="0"/>
              <a:t> לא יוכל לגשת לתכנית זו עד שהמענק החדש יסתיים.</a:t>
            </a:r>
          </a:p>
          <a:p>
            <a:pPr algn="r" rtl="1"/>
            <a:r>
              <a:rPr lang="he-IL" sz="2600" dirty="0" smtClean="0"/>
              <a:t>חוקר יוכל להגיש באותו מחזור הצעה דומה לשתי </a:t>
            </a:r>
            <a:r>
              <a:rPr lang="he-IL" sz="2600" dirty="0" smtClean="0"/>
              <a:t>התכניות, אך </a:t>
            </a:r>
            <a:r>
              <a:rPr lang="he-IL" sz="2600" dirty="0" smtClean="0"/>
              <a:t>אם יזכה בשתיהן יאלץ לוותר על מענק  </a:t>
            </a:r>
            <a:r>
              <a:rPr lang="en-US" sz="2600" dirty="0" smtClean="0">
                <a:cs typeface="Gisha" panose="020B0502040204020203" pitchFamily="34" charset="-79"/>
              </a:rPr>
              <a:t>BSF</a:t>
            </a:r>
            <a:r>
              <a:rPr lang="he-IL" sz="2600" dirty="0" smtClean="0"/>
              <a:t> הרגיל.</a:t>
            </a:r>
          </a:p>
          <a:p>
            <a:pPr algn="r" rtl="1"/>
            <a:r>
              <a:rPr lang="he-IL" sz="2600" dirty="0" smtClean="0"/>
              <a:t>במקרה של הצעות דומות שהוגשו לשתי התכניות, כאשר אין עדיין החלטה ב- </a:t>
            </a:r>
            <a:r>
              <a:rPr lang="en-US" sz="2600" dirty="0" smtClean="0">
                <a:cs typeface="Gisha" panose="020B0502040204020203" pitchFamily="34" charset="-79"/>
              </a:rPr>
              <a:t>NSF</a:t>
            </a:r>
            <a:r>
              <a:rPr lang="he-IL" sz="2600" dirty="0" smtClean="0"/>
              <a:t> , ה- </a:t>
            </a:r>
            <a:r>
              <a:rPr lang="en-US" sz="2600" dirty="0" smtClean="0">
                <a:cs typeface="Gisha" panose="020B0502040204020203" pitchFamily="34" charset="-79"/>
              </a:rPr>
              <a:t>BSF</a:t>
            </a:r>
            <a:r>
              <a:rPr lang="he-IL" sz="2600" dirty="0" smtClean="0"/>
              <a:t>  ידחה את מתן המענק עד לקבלת התוצאות מה-  </a:t>
            </a:r>
            <a:r>
              <a:rPr lang="en-US" sz="2600" dirty="0" smtClean="0">
                <a:cs typeface="Gisha" panose="020B0502040204020203" pitchFamily="34" charset="-79"/>
              </a:rPr>
              <a:t>NSF</a:t>
            </a:r>
            <a:r>
              <a:rPr lang="he-IL" sz="2600" dirty="0" smtClean="0"/>
              <a:t> .</a:t>
            </a:r>
            <a:endParaRPr lang="en-US" sz="2600" dirty="0" smtClean="0"/>
          </a:p>
          <a:p>
            <a:pPr algn="r" rtl="1"/>
            <a:endParaRPr lang="he-IL" sz="2600" dirty="0" smtClean="0"/>
          </a:p>
          <a:p>
            <a:pPr algn="r" rtl="1"/>
            <a:endParaRPr lang="he-IL" sz="2600" dirty="0" smtClean="0"/>
          </a:p>
          <a:p>
            <a:pPr algn="r" rtl="1"/>
            <a:endParaRPr lang="he-IL" sz="2600" dirty="0" smtClean="0"/>
          </a:p>
          <a:p>
            <a:pPr algn="r"/>
            <a:endParaRPr lang="en-US" sz="2600" dirty="0" smtClean="0">
              <a:cs typeface="Gisha" panose="020B0502040204020203" pitchFamily="34" charset="-79"/>
            </a:endParaRPr>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57250"/>
          </a:xfrm>
        </p:spPr>
        <p:txBody>
          <a:bodyPr/>
          <a:lstStyle/>
          <a:p>
            <a:r>
              <a:rPr lang="en-US" dirty="0" smtClean="0"/>
              <a:t>NSF</a:t>
            </a:r>
            <a:r>
              <a:rPr lang="he-IL" dirty="0" smtClean="0"/>
              <a:t>-</a:t>
            </a:r>
            <a:r>
              <a:rPr lang="en-US" dirty="0" smtClean="0"/>
              <a:t>BSF</a:t>
            </a:r>
            <a:r>
              <a:rPr lang="he-IL" dirty="0" smtClean="0"/>
              <a:t>- תקציב</a:t>
            </a:r>
            <a:endParaRPr lang="en-US" dirty="0"/>
          </a:p>
        </p:txBody>
      </p:sp>
      <p:sp>
        <p:nvSpPr>
          <p:cNvPr id="3" name="Content Placeholder 2"/>
          <p:cNvSpPr>
            <a:spLocks noGrp="1"/>
          </p:cNvSpPr>
          <p:nvPr>
            <p:ph idx="1"/>
          </p:nvPr>
        </p:nvSpPr>
        <p:spPr>
          <a:xfrm>
            <a:off x="457200" y="1412776"/>
            <a:ext cx="8229600" cy="4572000"/>
          </a:xfrm>
        </p:spPr>
        <p:txBody>
          <a:bodyPr/>
          <a:lstStyle/>
          <a:p>
            <a:r>
              <a:rPr lang="he-IL" dirty="0" smtClean="0"/>
              <a:t>על מנת לעמוד בתקציב שהוקצה לתכנית עי ותת", ערכנו השינויים הבאים:</a:t>
            </a:r>
          </a:p>
          <a:p>
            <a:r>
              <a:rPr lang="he-IL" dirty="0" smtClean="0"/>
              <a:t>תכניות במדעי החברה הוסרו. יוכלו להגיש במחזור הקרוב רק הצעות חוזרות שקיבלו אישור מה-</a:t>
            </a:r>
            <a:r>
              <a:rPr lang="en-US" dirty="0" smtClean="0"/>
              <a:t>NSF</a:t>
            </a:r>
            <a:endParaRPr lang="he-IL" dirty="0" smtClean="0"/>
          </a:p>
          <a:p>
            <a:r>
              <a:rPr lang="he-IL" dirty="0" smtClean="0"/>
              <a:t>בכל המענקים קוזז התקציב ב-10000$ (ישנים וחדשים)</a:t>
            </a:r>
          </a:p>
          <a:p>
            <a:r>
              <a:rPr lang="he-IL" dirty="0" smtClean="0"/>
              <a:t>מענקים תאורטים יקבלו כ 40000 ומעשיים עד 70000</a:t>
            </a:r>
            <a:r>
              <a:rPr lang="en-US" dirty="0" smtClean="0"/>
              <a:t> </a:t>
            </a:r>
            <a:r>
              <a:rPr lang="he-IL" dirty="0" smtClean="0"/>
              <a:t>דולרים בשנה.</a:t>
            </a:r>
            <a:endParaRPr lang="en-US" dirty="0" smtClean="0"/>
          </a:p>
        </p:txBody>
      </p:sp>
    </p:spTree>
    <p:extLst>
      <p:ext uri="{BB962C8B-B14F-4D97-AF65-F5344CB8AC3E}">
        <p14:creationId xmlns:p14="http://schemas.microsoft.com/office/powerpoint/2010/main" val="1698368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2455847" y="1920868"/>
            <a:ext cx="4143405" cy="1928825"/>
          </a:xfrm>
        </p:spPr>
        <p:txBody>
          <a:bodyPr/>
          <a:lstStyle/>
          <a:p>
            <a:pPr algn="ctr" rtl="1">
              <a:defRPr/>
            </a:pPr>
            <a:r>
              <a:rPr lang="he-IL" sz="6000" dirty="0" smtClean="0">
                <a:latin typeface="Times New Roman" pitchFamily="18" charset="0"/>
                <a:cs typeface="Times New Roman" pitchFamily="18" charset="0"/>
              </a:rPr>
              <a:t>בהצלחה !!</a:t>
            </a:r>
            <a:endParaRPr lang="en-US" sz="6000" dirty="0">
              <a:latin typeface="Times New Roman" pitchFamily="18" charset="0"/>
              <a:cs typeface="Times New Roman" pitchFamily="18" charset="0"/>
            </a:endParaRPr>
          </a:p>
        </p:txBody>
      </p:sp>
      <p:pic>
        <p:nvPicPr>
          <p:cNvPr id="87043" name="Picture 4" descr="header_lef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71625" y="0"/>
            <a:ext cx="6143625"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44" name="Picture 5" descr="BSF_logo Fina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3789363"/>
            <a:ext cx="5003800" cy="306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he-IL" dirty="0" smtClean="0"/>
              <a:t>אודות הקרן הדו לאומית למדע ישראל-  ארה"ב </a:t>
            </a:r>
            <a:r>
              <a:rPr lang="en-US" dirty="0" smtClean="0"/>
              <a:t> (BSF)</a:t>
            </a:r>
            <a:endParaRPr lang="en-US" dirty="0"/>
          </a:p>
        </p:txBody>
      </p:sp>
      <p:sp>
        <p:nvSpPr>
          <p:cNvPr id="19459" name="Content Placeholder 2"/>
          <p:cNvSpPr>
            <a:spLocks noGrp="1"/>
          </p:cNvSpPr>
          <p:nvPr>
            <p:ph idx="1"/>
          </p:nvPr>
        </p:nvSpPr>
        <p:spPr>
          <a:xfrm>
            <a:off x="0" y="1882775"/>
            <a:ext cx="9144000" cy="4975225"/>
          </a:xfrm>
        </p:spPr>
        <p:txBody>
          <a:bodyPr/>
          <a:lstStyle/>
          <a:p>
            <a:r>
              <a:rPr lang="he-IL" sz="2800" b="1" smtClean="0"/>
              <a:t>ב 1972 ישראל וארה"ב הפקידו במשותף  60 מליון דולר בקרן צמיתה בבנק ישראל.</a:t>
            </a:r>
          </a:p>
          <a:p>
            <a:r>
              <a:rPr lang="he-IL" sz="2800" b="1" smtClean="0"/>
              <a:t>בשנת 1984 הופקדו 40 מליון דולר נוספים בקרן צמיתה נוספת אצל החשב הכללי. </a:t>
            </a:r>
          </a:p>
          <a:p>
            <a:r>
              <a:rPr lang="he-IL" sz="2800" b="1" smtClean="0"/>
              <a:t>התקציב מבוסס על ריבית מהקרנות ואינו חלק מתקציב המדינה.</a:t>
            </a:r>
            <a:endParaRPr lang="en-US" sz="2800" b="1" smtClean="0"/>
          </a:p>
          <a:p>
            <a:r>
              <a:rPr lang="he-IL" sz="2800" b="1" smtClean="0"/>
              <a:t>הקרן מעניקה כ- 16-18  מליון דולר לשנה. כ-4-5 מיליון מתוכם למענקים חדשים.</a:t>
            </a:r>
          </a:p>
          <a:p>
            <a:r>
              <a:rPr lang="en-US" sz="2800" b="1" smtClean="0"/>
              <a:t>65-70 %</a:t>
            </a:r>
            <a:r>
              <a:rPr lang="he-IL" sz="2800" b="1" smtClean="0"/>
              <a:t> מהכסף מועבר לחוקרים הישראלים. </a:t>
            </a:r>
          </a:p>
          <a:p>
            <a:pPr>
              <a:buFont typeface="Wingdings 2" panose="05020102010507070707" pitchFamily="18" charset="2"/>
              <a:buNone/>
            </a:pPr>
            <a:endParaRPr lang="he-IL" sz="2800" b="1" smtClean="0"/>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p:cNvSpPr>
          <p:nvPr>
            <p:ph type="body" idx="4294967295"/>
          </p:nvPr>
        </p:nvSpPr>
        <p:spPr>
          <a:xfrm>
            <a:off x="486332" y="1484784"/>
            <a:ext cx="8229600" cy="4752975"/>
          </a:xfrm>
        </p:spPr>
        <p:txBody>
          <a:bodyPr/>
          <a:lstStyle/>
          <a:p>
            <a:pPr algn="r" rtl="1">
              <a:lnSpc>
                <a:spcPct val="90000"/>
              </a:lnSpc>
            </a:pPr>
            <a:r>
              <a:rPr lang="he-IL" sz="2400" dirty="0" smtClean="0">
                <a:latin typeface="Times New Roman" panose="02020603050405020304" pitchFamily="18" charset="0"/>
                <a:cs typeface="Times New Roman" panose="02020603050405020304" pitchFamily="18" charset="0"/>
              </a:rPr>
              <a:t>התכנית התחילה  במסגרת התחרות הרגילה בשנת 2012 וממשיכה גם בשנת 2017. </a:t>
            </a:r>
          </a:p>
          <a:p>
            <a:pPr algn="r" rtl="1">
              <a:lnSpc>
                <a:spcPct val="90000"/>
              </a:lnSpc>
            </a:pPr>
            <a:r>
              <a:rPr lang="he-IL" sz="2400" dirty="0" smtClean="0">
                <a:latin typeface="Times New Roman" panose="02020603050405020304" pitchFamily="18" charset="0"/>
                <a:cs typeface="Times New Roman" panose="02020603050405020304" pitchFamily="18" charset="0"/>
              </a:rPr>
              <a:t>בניגוד לשאר התכניות ההצעות יוגשו במתכונת הרגילה ל </a:t>
            </a:r>
            <a:r>
              <a:rPr lang="en-US" sz="2400" dirty="0" smtClean="0">
                <a:latin typeface="Times New Roman" panose="02020603050405020304" pitchFamily="18" charset="0"/>
                <a:cs typeface="Times New Roman" panose="02020603050405020304" pitchFamily="18" charset="0"/>
              </a:rPr>
              <a:t> BSF</a:t>
            </a:r>
            <a:r>
              <a:rPr lang="he-IL" sz="2400" dirty="0" smtClean="0">
                <a:latin typeface="Times New Roman" panose="02020603050405020304" pitchFamily="18" charset="0"/>
                <a:cs typeface="Times New Roman" panose="02020603050405020304" pitchFamily="18" charset="0"/>
              </a:rPr>
              <a:t> וישפטו  רק בקרן.  מנהלי התכנית מה- </a:t>
            </a:r>
            <a:r>
              <a:rPr lang="en-US" sz="2400" dirty="0" smtClean="0">
                <a:latin typeface="Times New Roman" panose="02020603050405020304" pitchFamily="18" charset="0"/>
                <a:cs typeface="Times New Roman" panose="02020603050405020304" pitchFamily="18" charset="0"/>
              </a:rPr>
              <a:t> NSF </a:t>
            </a:r>
            <a:r>
              <a:rPr lang="he-IL" sz="2400" dirty="0" smtClean="0">
                <a:latin typeface="Times New Roman" panose="02020603050405020304" pitchFamily="18" charset="0"/>
                <a:cs typeface="Times New Roman" panose="02020603050405020304" pitchFamily="18" charset="0"/>
              </a:rPr>
              <a:t>צפו בדיוני הועדות המקצועיות.</a:t>
            </a:r>
          </a:p>
          <a:p>
            <a:pPr algn="r" rtl="1">
              <a:lnSpc>
                <a:spcPct val="90000"/>
              </a:lnSpc>
            </a:pPr>
            <a:r>
              <a:rPr lang="he-IL" sz="2400" dirty="0" smtClean="0">
                <a:latin typeface="Times New Roman" panose="02020603050405020304" pitchFamily="18" charset="0"/>
                <a:cs typeface="Times New Roman" panose="02020603050405020304" pitchFamily="18" charset="0"/>
              </a:rPr>
              <a:t>ה- </a:t>
            </a:r>
            <a:r>
              <a:rPr lang="en-US" sz="2400" dirty="0" smtClean="0">
                <a:latin typeface="Times New Roman" panose="02020603050405020304" pitchFamily="18" charset="0"/>
                <a:cs typeface="Times New Roman" panose="02020603050405020304" pitchFamily="18" charset="0"/>
              </a:rPr>
              <a:t>NSF</a:t>
            </a:r>
            <a:r>
              <a:rPr lang="he-IL" sz="2400" dirty="0" smtClean="0">
                <a:latin typeface="Times New Roman" panose="02020603050405020304" pitchFamily="18" charset="0"/>
                <a:cs typeface="Times New Roman" panose="02020603050405020304" pitchFamily="18" charset="0"/>
              </a:rPr>
              <a:t> יכריז על תוכנית מקבילה הפתוחה רק לאמריקאים המשתתפים בהגשה ל -</a:t>
            </a:r>
            <a:r>
              <a:rPr lang="en-US" sz="2400" dirty="0" smtClean="0">
                <a:latin typeface="Times New Roman" panose="02020603050405020304" pitchFamily="18" charset="0"/>
                <a:cs typeface="Times New Roman" panose="02020603050405020304" pitchFamily="18" charset="0"/>
              </a:rPr>
              <a:t>BSF</a:t>
            </a:r>
            <a:r>
              <a:rPr lang="he-IL" sz="2400" dirty="0" smtClean="0">
                <a:latin typeface="Times New Roman" panose="02020603050405020304" pitchFamily="18" charset="0"/>
                <a:cs typeface="Times New Roman" panose="02020603050405020304" pitchFamily="18" charset="0"/>
              </a:rPr>
              <a:t>. החוקרים האמריקאים יעלו הקבצים שהוגשו אלינו לפי ההנחיות מה- </a:t>
            </a:r>
            <a:r>
              <a:rPr lang="en-US" sz="2400" dirty="0" smtClean="0">
                <a:latin typeface="Times New Roman" panose="02020603050405020304" pitchFamily="18" charset="0"/>
                <a:cs typeface="Times New Roman" panose="02020603050405020304" pitchFamily="18" charset="0"/>
              </a:rPr>
              <a:t>NSF</a:t>
            </a:r>
            <a:r>
              <a:rPr lang="he-IL" sz="2400" dirty="0" smtClean="0">
                <a:latin typeface="Times New Roman" panose="02020603050405020304" pitchFamily="18" charset="0"/>
                <a:cs typeface="Times New Roman" panose="02020603050405020304" pitchFamily="18" charset="0"/>
              </a:rPr>
              <a:t>.  </a:t>
            </a:r>
          </a:p>
          <a:p>
            <a:pPr algn="r" rtl="1">
              <a:lnSpc>
                <a:spcPct val="90000"/>
              </a:lnSpc>
            </a:pPr>
            <a:r>
              <a:rPr lang="he-IL" sz="2400" dirty="0" smtClean="0">
                <a:latin typeface="Times New Roman" panose="02020603050405020304" pitchFamily="18" charset="0"/>
                <a:cs typeface="Times New Roman" panose="02020603050405020304" pitchFamily="18" charset="0"/>
              </a:rPr>
              <a:t>מענקי המחקר של ה -</a:t>
            </a:r>
            <a:r>
              <a:rPr lang="en-US" sz="2400" dirty="0" smtClean="0">
                <a:latin typeface="Times New Roman" panose="02020603050405020304" pitchFamily="18" charset="0"/>
                <a:cs typeface="Times New Roman" panose="02020603050405020304" pitchFamily="18" charset="0"/>
              </a:rPr>
              <a:t>NSF</a:t>
            </a:r>
            <a:r>
              <a:rPr lang="he-IL" sz="2400" dirty="0" smtClean="0">
                <a:latin typeface="Times New Roman" panose="02020603050405020304" pitchFamily="18" charset="0"/>
                <a:cs typeface="Times New Roman" panose="02020603050405020304" pitchFamily="18" charset="0"/>
              </a:rPr>
              <a:t> יהיו למטרות נסיעה בלבד, ועל פי ההבנה בין שתי הקרנות, החוקרים האמריקאים יהיו רשאים להשתמש בחלק ממענק ה- </a:t>
            </a:r>
            <a:r>
              <a:rPr lang="en-US" sz="2400" dirty="0" smtClean="0">
                <a:latin typeface="Times New Roman" panose="02020603050405020304" pitchFamily="18" charset="0"/>
                <a:cs typeface="Times New Roman" panose="02020603050405020304" pitchFamily="18" charset="0"/>
              </a:rPr>
              <a:t>NSF</a:t>
            </a:r>
            <a:r>
              <a:rPr lang="he-IL" sz="2400" dirty="0" smtClean="0">
                <a:latin typeface="Times New Roman" panose="02020603050405020304" pitchFamily="18" charset="0"/>
                <a:cs typeface="Times New Roman" panose="02020603050405020304" pitchFamily="18" charset="0"/>
              </a:rPr>
              <a:t> למימון ביקור של חברי הקבוצות הישראליות עמן הם משתפים פעולה.</a:t>
            </a:r>
          </a:p>
          <a:p>
            <a:pPr algn="r" rtl="1">
              <a:lnSpc>
                <a:spcPct val="90000"/>
              </a:lnSpc>
            </a:pPr>
            <a:r>
              <a:rPr lang="he-IL" sz="2400" dirty="0" smtClean="0">
                <a:latin typeface="Times New Roman" panose="02020603050405020304" pitchFamily="18" charset="0"/>
                <a:cs typeface="Times New Roman" panose="02020603050405020304" pitchFamily="18" charset="0"/>
              </a:rPr>
              <a:t>תכנית שתוף הפעולה התרחבה גם להגשות רגילות דרך ה</a:t>
            </a:r>
            <a:r>
              <a:rPr lang="en-US" sz="2400" dirty="0" smtClean="0">
                <a:latin typeface="Times New Roman" panose="02020603050405020304" pitchFamily="18" charset="0"/>
                <a:cs typeface="Times New Roman" panose="02020603050405020304" pitchFamily="18" charset="0"/>
              </a:rPr>
              <a:t>BSF-NSF  </a:t>
            </a:r>
            <a:r>
              <a:rPr lang="he-IL" sz="2400" dirty="0" smtClean="0">
                <a:latin typeface="Times New Roman" panose="02020603050405020304" pitchFamily="18" charset="0"/>
                <a:cs typeface="Times New Roman" panose="02020603050405020304" pitchFamily="18" charset="0"/>
              </a:rPr>
              <a:t>לחלק מהתכניות במחשבים. </a:t>
            </a:r>
          </a:p>
        </p:txBody>
      </p:sp>
      <p:sp>
        <p:nvSpPr>
          <p:cNvPr id="4" name="Rectangle 2"/>
          <p:cNvSpPr>
            <a:spLocks noGrp="1"/>
          </p:cNvSpPr>
          <p:nvPr>
            <p:ph type="title" idx="4294967295"/>
          </p:nvPr>
        </p:nvSpPr>
        <p:spPr bwMode="auto">
          <a:xfrm>
            <a:off x="474663" y="195263"/>
            <a:ext cx="8229600" cy="1216495"/>
          </a:xfrm>
        </p:spPr>
        <p:txBody>
          <a:bodyPr wrap="square" lIns="91440" tIns="45720" rIns="91440" bIns="45720" numCol="1" anchorCtr="0" compatLnSpc="1">
            <a:prstTxWarp prst="textNoShape">
              <a:avLst/>
            </a:prstTxWarp>
            <a:normAutofit fontScale="90000"/>
          </a:bodyPr>
          <a:lstStyle/>
          <a:p>
            <a:pPr algn="ctr" rtl="1">
              <a:defRPr/>
            </a:pPr>
            <a:r>
              <a:rPr lang="he-IL" sz="4400" dirty="0" smtClean="0">
                <a:latin typeface="Times New Roman" pitchFamily="18" charset="0"/>
                <a:cs typeface="Times New Roman" pitchFamily="18" charset="0"/>
              </a:rPr>
              <a:t>שתוף פעולה    </a:t>
            </a:r>
            <a:r>
              <a:rPr lang="en-US" sz="4400" dirty="0" smtClean="0">
                <a:latin typeface="Times New Roman" pitchFamily="18" charset="0"/>
                <a:cs typeface="Times New Roman" pitchFamily="18" charset="0"/>
              </a:rPr>
              <a:t>BSF-NSF</a:t>
            </a:r>
            <a:r>
              <a:rPr lang="he-IL" sz="4400" dirty="0" smtClean="0">
                <a:latin typeface="Times New Roman" pitchFamily="18" charset="0"/>
                <a:cs typeface="Times New Roman" pitchFamily="18" charset="0"/>
              </a:rPr>
              <a:t/>
            </a:r>
            <a:br>
              <a:rPr lang="he-IL" sz="4400" dirty="0" smtClean="0">
                <a:latin typeface="Times New Roman" pitchFamily="18" charset="0"/>
                <a:cs typeface="Times New Roman" pitchFamily="18" charset="0"/>
              </a:rPr>
            </a:br>
            <a:r>
              <a:rPr lang="he-IL" sz="4400" dirty="0" smtClean="0">
                <a:latin typeface="Times New Roman" pitchFamily="18" charset="0"/>
                <a:cs typeface="Times New Roman" pitchFamily="18" charset="0"/>
              </a:rPr>
              <a:t>תוכניות במחשבים</a:t>
            </a:r>
            <a:endParaRPr lang="en-US" sz="4400" dirty="0" smtClean="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534989653"/>
              </p:ext>
            </p:extLst>
          </p:nvPr>
        </p:nvGraphicFramePr>
        <p:xfrm>
          <a:off x="611188" y="404813"/>
          <a:ext cx="8208962" cy="6275388"/>
        </p:xfrm>
        <a:graphic>
          <a:graphicData uri="http://schemas.openxmlformats.org/drawingml/2006/table">
            <a:tbl>
              <a:tblPr/>
              <a:tblGrid>
                <a:gridCol w="2947987"/>
                <a:gridCol w="1411288"/>
                <a:gridCol w="1155700"/>
                <a:gridCol w="1282700"/>
                <a:gridCol w="1411287"/>
              </a:tblGrid>
              <a:tr h="2825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300" b="1" i="0" u="sng" strike="noStrike" cap="none" normalizeH="0" baseline="0" dirty="0" smtClean="0">
                          <a:ln>
                            <a:noFill/>
                          </a:ln>
                          <a:solidFill>
                            <a:schemeClr val="tx1"/>
                          </a:solidFill>
                          <a:effectLst/>
                          <a:latin typeface="Calibri" panose="020F0502020204030204" pitchFamily="34" charset="0"/>
                          <a:cs typeface="Arial" panose="020B0604020202020204" pitchFamily="34" charset="0"/>
                        </a:rPr>
                        <a:t>Discipline</a:t>
                      </a:r>
                      <a:endParaRPr kumimoji="0" lang="en-US" sz="11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2016</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882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Submissions</a:t>
                      </a:r>
                      <a:endPar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Grants</a:t>
                      </a:r>
                      <a:endPar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Success rate NSF-BSF</a:t>
                      </a:r>
                      <a:endPar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General NSF success rates</a:t>
                      </a:r>
                      <a:endPar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Pre-IOS</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40</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12</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30%</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25%</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IOS</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12</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MCB</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36</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4</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11%</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15%</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Pre-DEB</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22</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9</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40%</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25%</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DEB</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10</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Oceanography</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20</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≥5%</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22%</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Earth Sciences</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9</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3</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33%</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20-25%</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Physics</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16</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Materials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48</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≥10</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≥20%</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15-20%</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Computing and Communication Foundations (CCF)</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17</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≥5</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≥29%</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25%</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Electrical, Communications and Cyber Systems (ECCS)</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11</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3</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27%</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20%</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Calibri" panose="020F0502020204030204" pitchFamily="34" charset="0"/>
                          <a:cs typeface="Arial" panose="020B0604020202020204" pitchFamily="34" charset="0"/>
                        </a:rPr>
                        <a:t>Psychology</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Calibri" panose="020F0502020204030204" pitchFamily="34" charset="0"/>
                          <a:cs typeface="Arial" panose="020B0604020202020204" pitchFamily="34" charset="0"/>
                        </a:rPr>
                        <a:t>13</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Calibri" panose="020F0502020204030204" pitchFamily="34" charset="0"/>
                          <a:cs typeface="Arial" panose="020B0604020202020204" pitchFamily="34" charset="0"/>
                        </a:rPr>
                        <a:t>6</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Calibri" panose="020F0502020204030204" pitchFamily="34" charset="0"/>
                          <a:cs typeface="Arial" panose="020B0604020202020204" pitchFamily="34" charset="0"/>
                        </a:rPr>
                        <a:t>46%</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Calibri" panose="020F0502020204030204" pitchFamily="34" charset="0"/>
                          <a:cs typeface="Arial" panose="020B0604020202020204" pitchFamily="34" charset="0"/>
                        </a:rPr>
                        <a:t>20%</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Calibri" panose="020F0502020204030204" pitchFamily="34" charset="0"/>
                          <a:cs typeface="Arial" panose="020B0604020202020204" pitchFamily="34" charset="0"/>
                        </a:rPr>
                        <a:t>Economics</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Calibri" panose="020F0502020204030204" pitchFamily="34" charset="0"/>
                          <a:cs typeface="Arial" panose="020B0604020202020204" pitchFamily="34" charset="0"/>
                        </a:rPr>
                        <a:t>3</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Calibri" panose="020F0502020204030204" pitchFamily="34" charset="0"/>
                          <a:cs typeface="Arial" panose="020B0604020202020204" pitchFamily="34" charset="0"/>
                        </a:rPr>
                        <a:t>?</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Computational Neuroscience (CRCNS)</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12</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3</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25%</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15%</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Ecology &amp; Evolution of Infectious Diseases (EEID)</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3</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33%</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13%</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Energy for Sustainability</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11</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9%</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14%</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Cyber Security</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12</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≥16.5%</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Calibri" panose="020F0502020204030204" pitchFamily="34" charset="0"/>
                          <a:cs typeface="Arial" panose="020B0604020202020204" pitchFamily="34" charset="0"/>
                        </a:rPr>
                        <a:t>261</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Calibri" panose="020F0502020204030204" pitchFamily="34" charset="0"/>
                          <a:cs typeface="Arial" panose="020B0604020202020204" pitchFamily="34" charset="0"/>
                        </a:rPr>
                        <a:t>≥41</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65845" marR="658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title" idx="4294967295"/>
          </p:nvPr>
        </p:nvSpPr>
        <p:spPr bwMode="auto">
          <a:xfrm>
            <a:off x="395536" y="908720"/>
            <a:ext cx="8229599" cy="3449761"/>
          </a:xfrm>
        </p:spPr>
        <p:txBody>
          <a:bodyPr wrap="square" lIns="91440" tIns="45720" rIns="91440" bIns="45720" numCol="1" anchorCtr="0" compatLnSpc="1">
            <a:prstTxWarp prst="textNoShape">
              <a:avLst/>
            </a:prstTxWarp>
          </a:bodyPr>
          <a:lstStyle/>
          <a:p>
            <a:pPr algn="ctr" rtl="1">
              <a:defRPr/>
            </a:pPr>
            <a:r>
              <a:rPr lang="he-IL" sz="4400" dirty="0">
                <a:latin typeface="Times New Roman" pitchFamily="18" charset="0"/>
                <a:cs typeface="Times New Roman" pitchFamily="18" charset="0"/>
              </a:rPr>
              <a:t>טיפים להגשה משותפת </a:t>
            </a:r>
            <a:r>
              <a:rPr lang="en-US" sz="4400" dirty="0">
                <a:latin typeface="Times New Roman" pitchFamily="18" charset="0"/>
                <a:cs typeface="Times New Roman" pitchFamily="18" charset="0"/>
              </a:rPr>
              <a:t>BSF –NSF </a:t>
            </a: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a:latin typeface="Times New Roman" pitchFamily="18" charset="0"/>
                <a:cs typeface="Times New Roman" pitchFamily="18" charset="0"/>
              </a:rPr>
              <a:t>)</a:t>
            </a:r>
            <a:r>
              <a:rPr lang="he-IL" sz="4400" dirty="0" smtClean="0">
                <a:latin typeface="Times New Roman" pitchFamily="18" charset="0"/>
                <a:cs typeface="Times New Roman" pitchFamily="18" charset="0"/>
              </a:rPr>
              <a:t>המצגת </a:t>
            </a:r>
            <a:r>
              <a:rPr lang="he-IL" sz="4400" dirty="0">
                <a:latin typeface="Times New Roman" pitchFamily="18" charset="0"/>
                <a:cs typeface="Times New Roman" pitchFamily="18" charset="0"/>
              </a:rPr>
              <a:t>קיימת באתר </a:t>
            </a:r>
            <a:r>
              <a:rPr lang="he-IL" sz="4400" dirty="0" smtClean="0">
                <a:latin typeface="Times New Roman" pitchFamily="18" charset="0"/>
                <a:cs typeface="Times New Roman" pitchFamily="18" charset="0"/>
              </a:rPr>
              <a:t>ה</a:t>
            </a:r>
            <a:r>
              <a:rPr lang="en-US" sz="4400" dirty="0" smtClean="0">
                <a:latin typeface="Times New Roman" pitchFamily="18" charset="0"/>
                <a:cs typeface="Times New Roman" pitchFamily="18" charset="0"/>
              </a:rPr>
              <a:t>  (BSF  </a:t>
            </a:r>
          </a:p>
        </p:txBody>
      </p:sp>
    </p:spTree>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2437" y="170656"/>
            <a:ext cx="8229601" cy="1399033"/>
          </a:xfrm>
        </p:spPr>
        <p:txBody>
          <a:bodyPr>
            <a:noAutofit/>
          </a:bodyPr>
          <a:lstStyle/>
          <a:p>
            <a:pPr algn="ctr" rtl="1">
              <a:defRPr/>
            </a:pPr>
            <a:r>
              <a:rPr lang="en-US" sz="4400" dirty="0" smtClean="0">
                <a:latin typeface="Times New Roman" pitchFamily="18" charset="0"/>
                <a:cs typeface="Times New Roman" pitchFamily="18" charset="0"/>
              </a:rPr>
              <a:t>How to Choose a US Partner</a:t>
            </a:r>
            <a:endParaRPr lang="en-US" sz="4400" dirty="0">
              <a:latin typeface="Times New Roman" pitchFamily="18" charset="0"/>
              <a:cs typeface="Times New Roman" pitchFamily="18" charset="0"/>
            </a:endParaRPr>
          </a:p>
        </p:txBody>
      </p:sp>
      <p:sp>
        <p:nvSpPr>
          <p:cNvPr id="17411" name="Content Placeholder 2"/>
          <p:cNvSpPr>
            <a:spLocks noGrp="1"/>
          </p:cNvSpPr>
          <p:nvPr>
            <p:ph idx="4294967295"/>
          </p:nvPr>
        </p:nvSpPr>
        <p:spPr>
          <a:xfrm>
            <a:off x="463550" y="1628775"/>
            <a:ext cx="8229600" cy="4752975"/>
          </a:xfrm>
        </p:spPr>
        <p:txBody>
          <a:bodyPr/>
          <a:lstStyle/>
          <a:p>
            <a:pPr>
              <a:defRPr/>
            </a:pPr>
            <a:r>
              <a:rPr lang="en-US" sz="2400" b="1" dirty="0" smtClean="0">
                <a:latin typeface="Times New Roman" pitchFamily="18" charset="0"/>
                <a:cs typeface="Times New Roman" pitchFamily="18" charset="0"/>
              </a:rPr>
              <a:t>Look for content, not a “big name” in collaborators, the NSF dislikes “trust me” proposals.</a:t>
            </a:r>
          </a:p>
          <a:p>
            <a:pPr>
              <a:defRPr/>
            </a:pPr>
            <a:r>
              <a:rPr lang="en-US" sz="2400" b="1" dirty="0" smtClean="0">
                <a:latin typeface="Times New Roman" pitchFamily="18" charset="0"/>
                <a:cs typeface="Times New Roman" pitchFamily="18" charset="0"/>
              </a:rPr>
              <a:t>Someone who is overloaded is not a good partner</a:t>
            </a:r>
            <a:r>
              <a:rPr lang="en-US" sz="2400" b="1" dirty="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a:defRPr/>
            </a:pPr>
            <a:r>
              <a:rPr lang="en-US" sz="2400" b="1" dirty="0" smtClean="0">
                <a:latin typeface="Times New Roman" pitchFamily="18" charset="0"/>
                <a:cs typeface="Times New Roman" pitchFamily="18" charset="0"/>
              </a:rPr>
              <a:t>Look for someone who has been funded before by NSF and is known to NSF– very hard to write an NSF proposal without having seen one before!. Best if you can find partner that intend to submit a continuation grant.</a:t>
            </a:r>
          </a:p>
          <a:p>
            <a:pPr>
              <a:defRPr/>
            </a:pPr>
            <a:r>
              <a:rPr lang="en-US" sz="2400" b="1" dirty="0" smtClean="0">
                <a:latin typeface="Times New Roman" pitchFamily="18" charset="0"/>
                <a:cs typeface="Times New Roman" pitchFamily="18" charset="0"/>
              </a:rPr>
              <a:t>Work with someone experienced (junior or senior) in NSF grant writing or NSF panels. </a:t>
            </a:r>
          </a:p>
          <a:p>
            <a:pPr>
              <a:defRPr/>
            </a:pPr>
            <a:r>
              <a:rPr lang="en-US" sz="2400" b="1" dirty="0" smtClean="0">
                <a:latin typeface="Times New Roman" pitchFamily="18" charset="0"/>
                <a:cs typeface="Times New Roman" pitchFamily="18" charset="0"/>
              </a:rPr>
              <a:t>US partner usually supported by </a:t>
            </a:r>
            <a:r>
              <a:rPr lang="en-US" sz="2400" b="1" dirty="0" smtClean="0">
                <a:solidFill>
                  <a:srgbClr val="FFFF00"/>
                </a:solidFill>
                <a:latin typeface="Times New Roman" pitchFamily="18" charset="0"/>
                <a:cs typeface="Times New Roman" pitchFamily="18" charset="0"/>
              </a:rPr>
              <a:t>NIH</a:t>
            </a:r>
            <a:r>
              <a:rPr lang="en-US" sz="2400" b="1" dirty="0" smtClean="0">
                <a:latin typeface="Times New Roman" pitchFamily="18" charset="0"/>
                <a:cs typeface="Times New Roman" pitchFamily="18" charset="0"/>
              </a:rPr>
              <a:t> has less chance in getting NSF support.</a:t>
            </a:r>
          </a:p>
          <a:p>
            <a:pPr marL="65087" indent="0">
              <a:buFont typeface="Wingdings 2" panose="05020102010507070707" pitchFamily="18" charset="2"/>
              <a:buNone/>
              <a:defRPr/>
            </a:pPr>
            <a:endParaRPr lang="he-IL" sz="2400" b="1" dirty="0" smtClean="0">
              <a:latin typeface="Times New Roman" pitchFamily="18" charset="0"/>
              <a:cs typeface="Times New Roman" pitchFamily="18" charset="0"/>
            </a:endParaRPr>
          </a:p>
          <a:p>
            <a:pPr algn="r" rtl="1">
              <a:defRPr/>
            </a:pPr>
            <a:endParaRPr lang="he-IL" sz="2800" b="1" dirty="0" smtClean="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4624"/>
            <a:ext cx="8229600" cy="1080120"/>
          </a:xfrm>
        </p:spPr>
        <p:txBody>
          <a:bodyPr>
            <a:noAutofit/>
          </a:bodyPr>
          <a:lstStyle/>
          <a:p>
            <a:pPr algn="ctr" rtl="1">
              <a:defRPr/>
            </a:pPr>
            <a:r>
              <a:rPr lang="en-US" sz="4400" dirty="0" smtClean="0">
                <a:latin typeface="Times New Roman" pitchFamily="18" charset="0"/>
                <a:cs typeface="Times New Roman" pitchFamily="18" charset="0"/>
              </a:rPr>
              <a:t>How to Choose a US partner</a:t>
            </a:r>
            <a:endParaRPr lang="en-US" sz="44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0" y="1124744"/>
            <a:ext cx="9144000" cy="4975225"/>
          </a:xfrm>
          <a:ln>
            <a:miter lim="800000"/>
            <a:headEnd/>
            <a:tailEnd/>
          </a:ln>
          <a:extLst/>
        </p:spPr>
        <p:txBody>
          <a:bodyPr/>
          <a:lstStyle/>
          <a:p>
            <a:pPr>
              <a:defRPr/>
            </a:pPr>
            <a:r>
              <a:rPr lang="en-US" sz="2800" b="1" dirty="0">
                <a:latin typeface="Times New Roman" pitchFamily="18" charset="0"/>
                <a:cs typeface="Times New Roman" pitchFamily="18" charset="0"/>
              </a:rPr>
              <a:t>The limit on summer salary support by the NSF to the US PI is two months. Make sure he </a:t>
            </a:r>
            <a:r>
              <a:rPr lang="en-US" sz="2800" b="1" dirty="0" smtClean="0">
                <a:latin typeface="Times New Roman" pitchFamily="18" charset="0"/>
                <a:cs typeface="Times New Roman" pitchFamily="18" charset="0"/>
              </a:rPr>
              <a:t>checks with the program director whether having them will affect his chances.</a:t>
            </a:r>
            <a:endParaRPr lang="en-US" sz="2800" b="1" dirty="0">
              <a:latin typeface="Times New Roman" pitchFamily="18" charset="0"/>
              <a:cs typeface="Times New Roman" pitchFamily="18" charset="0"/>
            </a:endParaRPr>
          </a:p>
          <a:p>
            <a:pPr>
              <a:defRPr/>
            </a:pPr>
            <a:r>
              <a:rPr lang="en-US" sz="2800" b="1" dirty="0">
                <a:latin typeface="Times New Roman" pitchFamily="18" charset="0"/>
                <a:cs typeface="Times New Roman" pitchFamily="18" charset="0"/>
              </a:rPr>
              <a:t>A US PI from underrepresented group may be an important asset, but is not required</a:t>
            </a:r>
          </a:p>
          <a:p>
            <a:pPr lvl="2">
              <a:defRPr/>
            </a:pPr>
            <a:r>
              <a:rPr lang="en-US" sz="2200" b="1" dirty="0">
                <a:latin typeface="Times New Roman" pitchFamily="18" charset="0"/>
                <a:cs typeface="Times New Roman" pitchFamily="18" charset="0"/>
              </a:rPr>
              <a:t>Women (except in Biology, Psychology, </a:t>
            </a:r>
            <a:r>
              <a:rPr lang="en-US" sz="2200" b="1" dirty="0" smtClean="0">
                <a:latin typeface="Times New Roman" pitchFamily="18" charset="0"/>
                <a:cs typeface="Times New Roman" pitchFamily="18" charset="0"/>
              </a:rPr>
              <a:t>etc.)</a:t>
            </a:r>
            <a:endParaRPr lang="en-US" sz="2200" b="1" dirty="0">
              <a:latin typeface="Times New Roman" pitchFamily="18" charset="0"/>
              <a:cs typeface="Times New Roman" pitchFamily="18" charset="0"/>
            </a:endParaRPr>
          </a:p>
          <a:p>
            <a:pPr lvl="2">
              <a:defRPr/>
            </a:pPr>
            <a:r>
              <a:rPr lang="en-US" sz="2200" b="1" dirty="0">
                <a:latin typeface="Times New Roman" pitchFamily="18" charset="0"/>
                <a:cs typeface="Times New Roman" pitchFamily="18" charset="0"/>
              </a:rPr>
              <a:t>African Americans</a:t>
            </a:r>
          </a:p>
          <a:p>
            <a:pPr lvl="2">
              <a:defRPr/>
            </a:pPr>
            <a:r>
              <a:rPr lang="en-US" sz="2200" b="1" dirty="0">
                <a:latin typeface="Times New Roman" pitchFamily="18" charset="0"/>
                <a:cs typeface="Times New Roman" pitchFamily="18" charset="0"/>
              </a:rPr>
              <a:t>Hispanics </a:t>
            </a:r>
          </a:p>
          <a:p>
            <a:pPr lvl="2">
              <a:defRPr/>
            </a:pPr>
            <a:r>
              <a:rPr lang="en-US" sz="2200" b="1" dirty="0">
                <a:latin typeface="Times New Roman" pitchFamily="18" charset="0"/>
                <a:cs typeface="Times New Roman" pitchFamily="18" charset="0"/>
              </a:rPr>
              <a:t>Native Americans</a:t>
            </a:r>
          </a:p>
          <a:p>
            <a:pPr marL="447675" lvl="2" indent="-382588">
              <a:buSzPct val="80000"/>
              <a:buFont typeface="Wingdings 2" panose="05020102010507070707" pitchFamily="18" charset="2"/>
              <a:buChar char=""/>
              <a:defRPr/>
            </a:pPr>
            <a:r>
              <a:rPr lang="en-US" sz="2800" b="1" dirty="0" smtClean="0">
                <a:latin typeface="Times New Roman" pitchFamily="18" charset="0"/>
                <a:cs typeface="Times New Roman" pitchFamily="18" charset="0"/>
              </a:rPr>
              <a:t>A </a:t>
            </a:r>
            <a:r>
              <a:rPr lang="en-US" sz="2800" b="1" dirty="0">
                <a:latin typeface="Times New Roman" pitchFamily="18" charset="0"/>
                <a:cs typeface="Times New Roman" pitchFamily="18" charset="0"/>
              </a:rPr>
              <a:t>US PI from less developed states, is nice, but NOT a </a:t>
            </a:r>
            <a:r>
              <a:rPr lang="en-US" sz="2800" b="1" dirty="0" smtClean="0">
                <a:latin typeface="Times New Roman" pitchFamily="18" charset="0"/>
                <a:cs typeface="Times New Roman" pitchFamily="18" charset="0"/>
              </a:rPr>
              <a:t>       	requirement</a:t>
            </a:r>
            <a:r>
              <a:rPr lang="en-US" sz="2800" b="1" dirty="0">
                <a:latin typeface="Times New Roman" pitchFamily="18" charset="0"/>
                <a:cs typeface="Times New Roman" pitchFamily="18" charset="0"/>
              </a:rPr>
              <a:t>, and often makes no difference. </a:t>
            </a:r>
          </a:p>
          <a:p>
            <a:pPr lvl="8">
              <a:defRPr/>
            </a:pPr>
            <a:endParaRPr lang="en-US" sz="1400" b="1" dirty="0" smtClean="0"/>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4294967295"/>
          </p:nvPr>
        </p:nvSpPr>
        <p:spPr>
          <a:xfrm>
            <a:off x="457200" y="1557338"/>
            <a:ext cx="8229600" cy="4572000"/>
          </a:xfrm>
        </p:spPr>
        <p:txBody>
          <a:bodyPr/>
          <a:lstStyle/>
          <a:p>
            <a:r>
              <a:rPr lang="en-US" b="1" smtClean="0">
                <a:latin typeface="Times New Roman" panose="02020603050405020304" pitchFamily="18" charset="0"/>
                <a:cs typeface="Times New Roman" panose="02020603050405020304" pitchFamily="18" charset="0"/>
              </a:rPr>
              <a:t>Role of the Israeli partner should be clearly explained, including why his participation is important</a:t>
            </a:r>
          </a:p>
          <a:p>
            <a:r>
              <a:rPr lang="en-US" b="1" smtClean="0">
                <a:latin typeface="Times New Roman" panose="02020603050405020304" pitchFamily="18" charset="0"/>
                <a:cs typeface="Times New Roman" panose="02020603050405020304" pitchFamily="18" charset="0"/>
              </a:rPr>
              <a:t>Both should be full partners, not just figureheads. Remember that the proposal is evaluated by the NSF and if the role of the US PI will be negligible, or not impressive, the proposal is not likely to be funded!!!</a:t>
            </a:r>
            <a:endParaRPr lang="he-IL" b="1" smtClean="0">
              <a:latin typeface="Times New Roman" panose="02020603050405020304" pitchFamily="18" charset="0"/>
              <a:cs typeface="Times New Roman" panose="02020603050405020304" pitchFamily="18" charset="0"/>
            </a:endParaRPr>
          </a:p>
          <a:p>
            <a:pPr algn="r" rtl="1"/>
            <a:endParaRPr lang="he-IL" b="1" smtClean="0">
              <a:latin typeface="Times New Roman" panose="02020603050405020304" pitchFamily="18" charset="0"/>
              <a:cs typeface="Times New Roman" panose="02020603050405020304" pitchFamily="18" charset="0"/>
            </a:endParaRPr>
          </a:p>
          <a:p>
            <a:pPr algn="r" rtl="1"/>
            <a:endParaRPr lang="en-US" b="1" smtClean="0">
              <a:latin typeface="Times New Roman" panose="02020603050405020304" pitchFamily="18" charset="0"/>
              <a:cs typeface="Times New Roman" panose="02020603050405020304" pitchFamily="18" charset="0"/>
            </a:endParaRPr>
          </a:p>
        </p:txBody>
      </p:sp>
      <p:sp>
        <p:nvSpPr>
          <p:cNvPr id="73732" name="Text Box 4"/>
          <p:cNvSpPr txBox="1">
            <a:spLocks noChangeArrowheads="1"/>
          </p:cNvSpPr>
          <p:nvPr/>
        </p:nvSpPr>
        <p:spPr bwMode="auto">
          <a:xfrm>
            <a:off x="457200" y="114300"/>
            <a:ext cx="8013727" cy="769441"/>
          </a:xfrm>
          <a:prstGeom prst="rect">
            <a:avLst/>
          </a:prstGeom>
          <a:noFill/>
          <a:ln w="9525">
            <a:noFill/>
            <a:miter lim="800000"/>
            <a:headEnd/>
            <a:tailEnd/>
          </a:ln>
          <a:effectLst/>
        </p:spPr>
        <p:txBody>
          <a:bodyPr>
            <a:spAutoFit/>
          </a:bodyPr>
          <a:lstStyle/>
          <a:p>
            <a:pPr algn="ctr" eaLnBrk="1" hangingPunct="1">
              <a:spcBef>
                <a:spcPct val="50000"/>
              </a:spcBef>
              <a:defRPr/>
            </a:pPr>
            <a:r>
              <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Collaboration </a:t>
            </a:r>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4294967295"/>
          </p:nvPr>
        </p:nvSpPr>
        <p:spPr>
          <a:xfrm>
            <a:off x="0" y="1882775"/>
            <a:ext cx="8686800" cy="4760913"/>
          </a:xfrm>
        </p:spPr>
        <p:txBody>
          <a:bodyPr/>
          <a:lstStyle/>
          <a:p>
            <a:pPr>
              <a:defRPr/>
            </a:pPr>
            <a:r>
              <a:rPr lang="en-US" b="1" dirty="0" smtClean="0">
                <a:latin typeface="Times New Roman" panose="02020603050405020304" pitchFamily="18" charset="0"/>
                <a:cs typeface="Times New Roman" panose="02020603050405020304" pitchFamily="18" charset="0"/>
              </a:rPr>
              <a:t>Write a collaboration plan that will explain in details the mechanics of the collaboration. Show that you thought about it and it is well planned.</a:t>
            </a:r>
          </a:p>
          <a:p>
            <a:pPr>
              <a:defRPr/>
            </a:pPr>
            <a:r>
              <a:rPr lang="en-US" b="1" dirty="0" smtClean="0">
                <a:latin typeface="Times New Roman" panose="02020603050405020304" pitchFamily="18" charset="0"/>
                <a:cs typeface="Times New Roman" panose="02020603050405020304" pitchFamily="18" charset="0"/>
              </a:rPr>
              <a:t>Depending on the program, you may use a separate document to describe the cooperation. Find out if it counts against the page limit.</a:t>
            </a:r>
          </a:p>
          <a:p>
            <a:pPr>
              <a:defRPr/>
            </a:pPr>
            <a:r>
              <a:rPr lang="en-US" b="1" dirty="0" smtClean="0">
                <a:latin typeface="Times New Roman" panose="02020603050405020304" pitchFamily="18" charset="0"/>
                <a:cs typeface="Times New Roman" panose="02020603050405020304" pitchFamily="18" charset="0"/>
              </a:rPr>
              <a:t>Very important to mention student exchange and  to add PhD students and Post-docs involved. </a:t>
            </a:r>
          </a:p>
          <a:p>
            <a:pPr marL="65087" indent="0">
              <a:buFont typeface="Wingdings 2" panose="05020102010507070707" pitchFamily="18" charset="2"/>
              <a:buNone/>
              <a:defRPr/>
            </a:pPr>
            <a:r>
              <a:rPr lang="en-US" b="1" dirty="0" smtClean="0">
                <a:latin typeface="Times New Roman" panose="02020603050405020304" pitchFamily="18" charset="0"/>
                <a:cs typeface="Times New Roman" panose="02020603050405020304" pitchFamily="18" charset="0"/>
              </a:rPr>
              <a:t> </a:t>
            </a:r>
            <a:endParaRPr lang="he-IL" b="1" dirty="0" smtClean="0">
              <a:latin typeface="Times New Roman" panose="02020603050405020304" pitchFamily="18" charset="0"/>
              <a:cs typeface="Times New Roman" panose="02020603050405020304" pitchFamily="18" charset="0"/>
            </a:endParaRPr>
          </a:p>
        </p:txBody>
      </p:sp>
      <p:sp>
        <p:nvSpPr>
          <p:cNvPr id="21509" name="Text Box 5"/>
          <p:cNvSpPr txBox="1">
            <a:spLocks noChangeArrowheads="1"/>
          </p:cNvSpPr>
          <p:nvPr/>
        </p:nvSpPr>
        <p:spPr bwMode="auto">
          <a:xfrm>
            <a:off x="854076" y="773114"/>
            <a:ext cx="7529538" cy="769438"/>
          </a:xfrm>
          <a:prstGeom prst="rect">
            <a:avLst/>
          </a:prstGeom>
          <a:noFill/>
          <a:ln w="9525">
            <a:noFill/>
            <a:miter lim="800000"/>
            <a:headEnd/>
            <a:tailEnd/>
          </a:ln>
          <a:effectLst/>
        </p:spPr>
        <p:txBody>
          <a:bodyPr>
            <a:spAutoFit/>
          </a:bodyPr>
          <a:lstStyle/>
          <a:p>
            <a:pPr algn="ctr" rtl="1" eaLnBrk="1" hangingPunct="1">
              <a:spcBef>
                <a:spcPct val="50000"/>
              </a:spcBef>
              <a:defRPr/>
            </a:pPr>
            <a:r>
              <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Collaboration</a:t>
            </a:r>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0225" y="116632"/>
            <a:ext cx="7915348" cy="1074044"/>
          </a:xfrm>
        </p:spPr>
        <p:txBody>
          <a:bodyPr/>
          <a:lstStyle/>
          <a:p>
            <a:pPr algn="ctr">
              <a:defRPr/>
            </a:pPr>
            <a:r>
              <a:rPr lang="en-US" sz="4400" dirty="0" smtClean="0">
                <a:latin typeface="Times New Roman" pitchFamily="18" charset="0"/>
                <a:cs typeface="Times New Roman" pitchFamily="18" charset="0"/>
              </a:rPr>
              <a:t>NSF Evaluation </a:t>
            </a:r>
            <a:r>
              <a:rPr lang="en-US" sz="4400" dirty="0">
                <a:latin typeface="Times New Roman" pitchFamily="18" charset="0"/>
                <a:cs typeface="Times New Roman" pitchFamily="18" charset="0"/>
              </a:rPr>
              <a:t>Process</a:t>
            </a:r>
          </a:p>
        </p:txBody>
      </p:sp>
      <p:sp>
        <p:nvSpPr>
          <p:cNvPr id="78851" name="Content Placeholder 2"/>
          <p:cNvSpPr>
            <a:spLocks noGrp="1"/>
          </p:cNvSpPr>
          <p:nvPr>
            <p:ph idx="4294967295"/>
          </p:nvPr>
        </p:nvSpPr>
        <p:spPr>
          <a:xfrm>
            <a:off x="530225" y="1268413"/>
            <a:ext cx="8115300" cy="5430837"/>
          </a:xfrm>
        </p:spPr>
        <p:txBody>
          <a:bodyPr/>
          <a:lstStyle/>
          <a:p>
            <a:r>
              <a:rPr lang="en-US" sz="2800" b="1" smtClean="0">
                <a:latin typeface="Times New Roman" panose="02020603050405020304" pitchFamily="18" charset="0"/>
                <a:cs typeface="Times New Roman" panose="02020603050405020304" pitchFamily="18" charset="0"/>
              </a:rPr>
              <a:t>In nearly all cases, peer review panel provides </a:t>
            </a:r>
            <a:r>
              <a:rPr lang="en-US" sz="2800" b="1" i="1" smtClean="0">
                <a:latin typeface="Times New Roman" panose="02020603050405020304" pitchFamily="18" charset="0"/>
                <a:cs typeface="Times New Roman" panose="02020603050405020304" pitchFamily="18" charset="0"/>
              </a:rPr>
              <a:t>advice </a:t>
            </a:r>
            <a:r>
              <a:rPr lang="en-US" sz="2800" b="1" smtClean="0">
                <a:latin typeface="Times New Roman" panose="02020603050405020304" pitchFamily="18" charset="0"/>
                <a:cs typeface="Times New Roman" panose="02020603050405020304" pitchFamily="18" charset="0"/>
              </a:rPr>
              <a:t>to the program officers who make </a:t>
            </a:r>
            <a:r>
              <a:rPr lang="en-US" sz="2800" b="1" i="1" smtClean="0">
                <a:latin typeface="Times New Roman" panose="02020603050405020304" pitchFamily="18" charset="0"/>
                <a:cs typeface="Times New Roman" panose="02020603050405020304" pitchFamily="18" charset="0"/>
              </a:rPr>
              <a:t>recommendations </a:t>
            </a:r>
            <a:r>
              <a:rPr lang="en-US" sz="2800" b="1" smtClean="0">
                <a:latin typeface="Times New Roman" panose="02020603050405020304" pitchFamily="18" charset="0"/>
                <a:cs typeface="Times New Roman" panose="02020603050405020304" pitchFamily="18" charset="0"/>
              </a:rPr>
              <a:t>to the NSF management</a:t>
            </a:r>
          </a:p>
          <a:p>
            <a:r>
              <a:rPr lang="en-US" sz="2800" b="1" smtClean="0">
                <a:latin typeface="Times New Roman" panose="02020603050405020304" pitchFamily="18" charset="0"/>
                <a:cs typeface="Times New Roman" panose="02020603050405020304" pitchFamily="18" charset="0"/>
              </a:rPr>
              <a:t>Panel decisions are not always followed, and other considerations may affect the NSF decision. These may include:</a:t>
            </a:r>
          </a:p>
          <a:p>
            <a:pPr lvl="1"/>
            <a:r>
              <a:rPr lang="en-US" sz="2400" b="1" smtClean="0">
                <a:latin typeface="Times New Roman" panose="02020603050405020304" pitchFamily="18" charset="0"/>
                <a:cs typeface="Times New Roman" panose="02020603050405020304" pitchFamily="18" charset="0"/>
              </a:rPr>
              <a:t>Is this area of research currently over funded/underfunded</a:t>
            </a:r>
          </a:p>
          <a:p>
            <a:pPr lvl="1"/>
            <a:r>
              <a:rPr lang="en-US" sz="2400" b="1" smtClean="0">
                <a:latin typeface="Times New Roman" panose="02020603050405020304" pitchFamily="18" charset="0"/>
                <a:cs typeface="Times New Roman" panose="02020603050405020304" pitchFamily="18" charset="0"/>
              </a:rPr>
              <a:t>Is the US PI overfunded?</a:t>
            </a:r>
          </a:p>
          <a:p>
            <a:pPr lvl="1"/>
            <a:r>
              <a:rPr lang="en-US" sz="2400" b="1" smtClean="0">
                <a:latin typeface="Times New Roman" panose="02020603050405020304" pitchFamily="18" charset="0"/>
                <a:cs typeface="Times New Roman" panose="02020603050405020304" pitchFamily="18" charset="0"/>
              </a:rPr>
              <a:t>Can the project be partially funded from other NSF sources ( US PI is from under represented group; the project is interdisciplinary and can draw from another NSF unit, etc.)</a:t>
            </a:r>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3568" y="188640"/>
            <a:ext cx="7704856" cy="810097"/>
          </a:xfrm>
        </p:spPr>
        <p:txBody>
          <a:bodyPr/>
          <a:lstStyle/>
          <a:p>
            <a:pPr algn="ctr">
              <a:defRPr/>
            </a:pPr>
            <a:r>
              <a:rPr lang="en-US" sz="4400" dirty="0" smtClean="0">
                <a:latin typeface="Times New Roman" pitchFamily="18" charset="0"/>
                <a:cs typeface="Times New Roman" pitchFamily="18" charset="0"/>
              </a:rPr>
              <a:t>NSF</a:t>
            </a:r>
            <a:r>
              <a:rPr lang="he-IL" sz="4400" dirty="0" smtClean="0">
                <a:latin typeface="Times New Roman" pitchFamily="18" charset="0"/>
                <a:cs typeface="Times New Roman" pitchFamily="18" charset="0"/>
              </a:rPr>
              <a:t> </a:t>
            </a:r>
            <a:r>
              <a:rPr lang="en-US" sz="4400" dirty="0">
                <a:latin typeface="Times New Roman" pitchFamily="18" charset="0"/>
                <a:cs typeface="Times New Roman" pitchFamily="18" charset="0"/>
              </a:rPr>
              <a:t> </a:t>
            </a:r>
            <a:r>
              <a:rPr lang="en-US" sz="4400" dirty="0" smtClean="0">
                <a:latin typeface="Times New Roman" pitchFamily="18" charset="0"/>
                <a:cs typeface="Times New Roman" pitchFamily="18" charset="0"/>
              </a:rPr>
              <a:t>Evaluation Process</a:t>
            </a:r>
            <a:endParaRPr lang="en-US" sz="4400" dirty="0">
              <a:latin typeface="Times New Roman" pitchFamily="18" charset="0"/>
              <a:cs typeface="Times New Roman" pitchFamily="18" charset="0"/>
            </a:endParaRPr>
          </a:p>
        </p:txBody>
      </p:sp>
      <p:sp>
        <p:nvSpPr>
          <p:cNvPr id="44035" name="Content Placeholder 2"/>
          <p:cNvSpPr>
            <a:spLocks noGrp="1"/>
          </p:cNvSpPr>
          <p:nvPr>
            <p:ph idx="4294967295"/>
          </p:nvPr>
        </p:nvSpPr>
        <p:spPr>
          <a:xfrm>
            <a:off x="468313" y="1196975"/>
            <a:ext cx="8135937" cy="4824413"/>
          </a:xfrm>
        </p:spPr>
        <p:txBody>
          <a:bodyPr/>
          <a:lstStyle/>
          <a:p>
            <a:r>
              <a:rPr lang="en-US" sz="2400" b="1" smtClean="0">
                <a:latin typeface="Times New Roman" panose="02020603050405020304" pitchFamily="18" charset="0"/>
                <a:cs typeface="Times New Roman" panose="02020603050405020304" pitchFamily="18" charset="0"/>
              </a:rPr>
              <a:t>Proposals are typically rated by the panel as: Highly Competitive, Competitive, Low Competitive, Not Competitive</a:t>
            </a:r>
          </a:p>
          <a:p>
            <a:r>
              <a:rPr lang="en-US" sz="2400" b="1" smtClean="0">
                <a:latin typeface="Times New Roman" panose="02020603050405020304" pitchFamily="18" charset="0"/>
                <a:cs typeface="Times New Roman" panose="02020603050405020304" pitchFamily="18" charset="0"/>
              </a:rPr>
              <a:t>Proposals from the top </a:t>
            </a:r>
            <a:r>
              <a:rPr lang="en-US" sz="2400" b="1" u="sng" smtClean="0">
                <a:latin typeface="Times New Roman" panose="02020603050405020304" pitchFamily="18" charset="0"/>
                <a:cs typeface="Times New Roman" panose="02020603050405020304" pitchFamily="18" charset="0"/>
              </a:rPr>
              <a:t>two groups</a:t>
            </a:r>
            <a:r>
              <a:rPr lang="en-US" sz="2400" b="1" smtClean="0">
                <a:latin typeface="Times New Roman" panose="02020603050405020304" pitchFamily="18" charset="0"/>
                <a:cs typeface="Times New Roman" panose="02020603050405020304" pitchFamily="18" charset="0"/>
              </a:rPr>
              <a:t> may receive funding. Occasionally ‘Competitive’ proposals will be funded while ‘Highly Competitive’ will not</a:t>
            </a:r>
          </a:p>
          <a:p>
            <a:r>
              <a:rPr lang="en-US" sz="2400" b="1" smtClean="0">
                <a:latin typeface="Times New Roman" panose="02020603050405020304" pitchFamily="18" charset="0"/>
                <a:cs typeface="Times New Roman" panose="02020603050405020304" pitchFamily="18" charset="0"/>
              </a:rPr>
              <a:t>US PI receive technical reviews and panel summery. Israeli PI may receive the information from his partner.</a:t>
            </a:r>
          </a:p>
          <a:p>
            <a:r>
              <a:rPr lang="en-US" sz="2400" b="1" smtClean="0">
                <a:latin typeface="Times New Roman" panose="02020603050405020304" pitchFamily="18" charset="0"/>
                <a:cs typeface="Times New Roman" panose="02020603050405020304" pitchFamily="18" charset="0"/>
              </a:rPr>
              <a:t>The NSF uses two formal criteria for evaluation. </a:t>
            </a:r>
            <a:r>
              <a:rPr lang="en-US" sz="2400" b="1" u="sng" smtClean="0">
                <a:latin typeface="Times New Roman" panose="02020603050405020304" pitchFamily="18" charset="0"/>
                <a:cs typeface="Times New Roman" panose="02020603050405020304" pitchFamily="18" charset="0"/>
              </a:rPr>
              <a:t>Both are important</a:t>
            </a:r>
            <a:r>
              <a:rPr lang="en-US" sz="2400" b="1" smtClean="0">
                <a:latin typeface="Times New Roman" panose="02020603050405020304" pitchFamily="18" charset="0"/>
                <a:cs typeface="Times New Roman" panose="02020603050405020304" pitchFamily="18" charset="0"/>
              </a:rPr>
              <a:t>:</a:t>
            </a:r>
          </a:p>
          <a:p>
            <a:pPr lvl="1"/>
            <a:r>
              <a:rPr lang="en-US" sz="2000" b="1" smtClean="0">
                <a:latin typeface="Times New Roman" panose="02020603050405020304" pitchFamily="18" charset="0"/>
                <a:cs typeface="Times New Roman" panose="02020603050405020304" pitchFamily="18" charset="0"/>
              </a:rPr>
              <a:t>Scientific merit</a:t>
            </a:r>
          </a:p>
          <a:p>
            <a:pPr lvl="1"/>
            <a:r>
              <a:rPr lang="en-US" sz="2000" b="1" smtClean="0">
                <a:latin typeface="Times New Roman" panose="02020603050405020304" pitchFamily="18" charset="0"/>
                <a:cs typeface="Times New Roman" panose="02020603050405020304" pitchFamily="18" charset="0"/>
              </a:rPr>
              <a:t>Broader impact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03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4294967295"/>
          </p:nvPr>
        </p:nvSpPr>
        <p:spPr>
          <a:xfrm>
            <a:off x="457200" y="1571625"/>
            <a:ext cx="8229600" cy="5026025"/>
          </a:xfrm>
        </p:spPr>
        <p:txBody>
          <a:bodyPr/>
          <a:lstStyle/>
          <a:p>
            <a:pPr>
              <a:defRPr/>
            </a:pPr>
            <a:r>
              <a:rPr lang="en-US" sz="2700" b="1" dirty="0" smtClean="0">
                <a:latin typeface="Times New Roman" pitchFamily="18" charset="0"/>
                <a:cs typeface="Times New Roman" pitchFamily="18" charset="0"/>
              </a:rPr>
              <a:t>Broader impact </a:t>
            </a:r>
            <a:r>
              <a:rPr lang="en-US" sz="2700" b="1" u="sng" dirty="0" smtClean="0">
                <a:latin typeface="Times New Roman" pitchFamily="18" charset="0"/>
                <a:cs typeface="Times New Roman" pitchFamily="18" charset="0"/>
              </a:rPr>
              <a:t>must</a:t>
            </a:r>
            <a:r>
              <a:rPr lang="en-US" sz="2700" b="1" dirty="0" smtClean="0">
                <a:latin typeface="Times New Roman" pitchFamily="18" charset="0"/>
                <a:cs typeface="Times New Roman" pitchFamily="18" charset="0"/>
              </a:rPr>
              <a:t> be addressed in every NSF proposal (not important in ISF/BSF proposals, but very important in NSF)</a:t>
            </a:r>
          </a:p>
          <a:p>
            <a:pPr marL="65087" indent="0">
              <a:buFont typeface="Wingdings 2" panose="05020102010507070707" pitchFamily="18" charset="2"/>
              <a:buNone/>
              <a:defRPr/>
            </a:pPr>
            <a:r>
              <a:rPr lang="en-US" sz="2700" b="1" dirty="0">
                <a:latin typeface="Times New Roman" pitchFamily="18" charset="0"/>
                <a:cs typeface="Times New Roman" pitchFamily="18" charset="0"/>
              </a:rPr>
              <a:t>	</a:t>
            </a:r>
            <a:r>
              <a:rPr lang="en-US" sz="2700" b="1" dirty="0" smtClean="0">
                <a:latin typeface="Times New Roman" pitchFamily="18" charset="0"/>
                <a:cs typeface="Times New Roman" pitchFamily="18" charset="0"/>
              </a:rPr>
              <a:t>Examples:</a:t>
            </a:r>
          </a:p>
          <a:p>
            <a:pPr lvl="2">
              <a:defRPr/>
            </a:pPr>
            <a:r>
              <a:rPr lang="en-US" sz="2100" b="1" dirty="0" smtClean="0">
                <a:latin typeface="Times New Roman" pitchFamily="18" charset="0"/>
                <a:cs typeface="Times New Roman" pitchFamily="18" charset="0"/>
              </a:rPr>
              <a:t>How well does the activity advance discovery and understanding.</a:t>
            </a:r>
          </a:p>
          <a:p>
            <a:pPr lvl="2">
              <a:defRPr/>
            </a:pPr>
            <a:r>
              <a:rPr lang="en-US" sz="2100" b="1" dirty="0" smtClean="0">
                <a:latin typeface="Times New Roman" pitchFamily="18" charset="0"/>
                <a:cs typeface="Times New Roman" pitchFamily="18" charset="0"/>
              </a:rPr>
              <a:t>Will you be promoting teaching, training and learning?</a:t>
            </a:r>
          </a:p>
          <a:p>
            <a:pPr lvl="2">
              <a:defRPr/>
            </a:pPr>
            <a:r>
              <a:rPr lang="en-US" sz="2100" b="1" dirty="0" smtClean="0">
                <a:latin typeface="Times New Roman" pitchFamily="18" charset="0"/>
                <a:cs typeface="Times New Roman" pitchFamily="18" charset="0"/>
              </a:rPr>
              <a:t>How well does the proposed activity broaden the participation of underrepresented groups (e.g., gender, ethnicity, disability, geographic, etc.)?</a:t>
            </a:r>
          </a:p>
          <a:p>
            <a:pPr lvl="2">
              <a:defRPr/>
            </a:pPr>
            <a:r>
              <a:rPr lang="en-US" sz="2100" b="1" dirty="0" smtClean="0">
                <a:latin typeface="Times New Roman" pitchFamily="18" charset="0"/>
                <a:cs typeface="Times New Roman" pitchFamily="18" charset="0"/>
              </a:rPr>
              <a:t>To what extent will it enhance the infrastructure for research education, such as facilities, instrumentation, networks and partnerships?</a:t>
            </a:r>
          </a:p>
        </p:txBody>
      </p:sp>
      <p:sp>
        <p:nvSpPr>
          <p:cNvPr id="17413" name="Text Box 5"/>
          <p:cNvSpPr txBox="1">
            <a:spLocks noChangeArrowheads="1"/>
          </p:cNvSpPr>
          <p:nvPr/>
        </p:nvSpPr>
        <p:spPr bwMode="auto">
          <a:xfrm>
            <a:off x="1187624" y="428604"/>
            <a:ext cx="6552728" cy="769441"/>
          </a:xfrm>
          <a:prstGeom prst="rect">
            <a:avLst/>
          </a:prstGeom>
          <a:noFill/>
          <a:ln w="9525">
            <a:noFill/>
            <a:miter lim="800000"/>
            <a:headEnd/>
            <a:tailEnd/>
          </a:ln>
          <a:effectLst/>
        </p:spPr>
        <p:txBody>
          <a:bodyPr>
            <a:spAutoFit/>
          </a:bodyPr>
          <a:lstStyle/>
          <a:p>
            <a:pPr algn="ctr" eaLnBrk="1" hangingPunct="1">
              <a:spcBef>
                <a:spcPct val="50000"/>
              </a:spcBef>
              <a:defRPr/>
            </a:pPr>
            <a:r>
              <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Broader Impact</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1571625"/>
            <a:ext cx="8229600" cy="4572000"/>
          </a:xfrm>
        </p:spPr>
        <p:txBody>
          <a:bodyPr/>
          <a:lstStyle/>
          <a:p>
            <a:r>
              <a:rPr lang="he-IL" sz="2700" b="1" dirty="0" smtClean="0"/>
              <a:t>הקרן מנוהלת עי"  מועצת מנהלים עצמאית.</a:t>
            </a:r>
          </a:p>
          <a:p>
            <a:r>
              <a:rPr lang="he-IL" sz="2700" b="1" dirty="0" smtClean="0"/>
              <a:t>נציגי ישראל בהנהלת הקרן:</a:t>
            </a:r>
          </a:p>
          <a:p>
            <a:pPr lvl="1"/>
            <a:r>
              <a:rPr lang="he-IL" sz="2700" b="1" dirty="0" smtClean="0"/>
              <a:t>נציג האקדמיה למדעים (פרופ' חיים סידר)</a:t>
            </a:r>
          </a:p>
          <a:p>
            <a:pPr lvl="1"/>
            <a:r>
              <a:rPr lang="he-IL" sz="2700" b="1" dirty="0" smtClean="0"/>
              <a:t>מדען ראשי של משרד התשתיות (בפועל –ד"ר ברכה חלף)</a:t>
            </a:r>
          </a:p>
          <a:p>
            <a:pPr lvl="1"/>
            <a:r>
              <a:rPr lang="he-IL" sz="2700" b="1" dirty="0" smtClean="0"/>
              <a:t>מדען ראשי של משרד הבריאות  (פרופ' אבי ישראלי)</a:t>
            </a:r>
          </a:p>
          <a:p>
            <a:pPr lvl="1"/>
            <a:r>
              <a:rPr lang="he-IL" sz="2700" b="1" dirty="0" smtClean="0"/>
              <a:t>מדענית  ראשית של משרד המדע (טרם מונה נציג). </a:t>
            </a:r>
          </a:p>
          <a:p>
            <a:pPr lvl="1"/>
            <a:r>
              <a:rPr lang="he-IL" sz="2700" b="1" dirty="0" smtClean="0"/>
              <a:t>נציג משרד האוצר- מר שלמה פשקוס</a:t>
            </a:r>
          </a:p>
          <a:p>
            <a:r>
              <a:rPr lang="he-IL" sz="2700" b="1" dirty="0" smtClean="0"/>
              <a:t>בהנהלת הקרן 5 נציגים של ממשלת ארה"ב. </a:t>
            </a:r>
          </a:p>
          <a:p>
            <a:r>
              <a:rPr lang="he-IL" sz="2700" b="1" dirty="0" smtClean="0"/>
              <a:t>יו"ר הקרן השנה הנה  אמריקאית וסגנה ישראלי. </a:t>
            </a:r>
            <a:endParaRPr lang="en-US" sz="2700" b="1" dirty="0" smtClean="0"/>
          </a:p>
        </p:txBody>
      </p:sp>
      <p:sp>
        <p:nvSpPr>
          <p:cNvPr id="17413" name="Text Box 5"/>
          <p:cNvSpPr txBox="1">
            <a:spLocks noChangeArrowheads="1"/>
          </p:cNvSpPr>
          <p:nvPr/>
        </p:nvSpPr>
        <p:spPr bwMode="auto">
          <a:xfrm>
            <a:off x="3276600" y="428604"/>
            <a:ext cx="3024188" cy="769441"/>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הנהלת הקרן</a:t>
            </a:r>
            <a:endPar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323850" y="1125538"/>
            <a:ext cx="8640763" cy="5256212"/>
          </a:xfrm>
        </p:spPr>
        <p:txBody>
          <a:bodyPr/>
          <a:lstStyle/>
          <a:p>
            <a:pPr lvl="2">
              <a:defRPr/>
            </a:pPr>
            <a:endParaRPr lang="he-IL" b="1" dirty="0" smtClean="0">
              <a:latin typeface="Times New Roman" pitchFamily="18" charset="0"/>
              <a:cs typeface="Times New Roman" pitchFamily="18" charset="0"/>
            </a:endParaRPr>
          </a:p>
          <a:p>
            <a:pPr lvl="2">
              <a:defRPr/>
            </a:pPr>
            <a:r>
              <a:rPr lang="en-US" b="1" dirty="0" smtClean="0">
                <a:latin typeface="Times New Roman" pitchFamily="18" charset="0"/>
                <a:cs typeface="Times New Roman" pitchFamily="18" charset="0"/>
              </a:rPr>
              <a:t>Will the results be disseminated broadly to enhance scientific and technological understanding?</a:t>
            </a:r>
          </a:p>
          <a:p>
            <a:pPr marL="447675" lvl="2" indent="-382588">
              <a:buSzPct val="80000"/>
              <a:buFont typeface="Wingdings 2" panose="05020102010507070707" pitchFamily="18" charset="2"/>
              <a:buChar char=""/>
              <a:defRPr/>
            </a:pPr>
            <a:r>
              <a:rPr lang="en-US" sz="2700" b="1" dirty="0">
                <a:latin typeface="Times New Roman" pitchFamily="18" charset="0"/>
                <a:cs typeface="Times New Roman" pitchFamily="18" charset="0"/>
              </a:rPr>
              <a:t>Proposals without BI are returned without review.</a:t>
            </a:r>
          </a:p>
          <a:p>
            <a:pPr marL="447675" lvl="2" indent="-382588">
              <a:buSzPct val="80000"/>
              <a:buFont typeface="Wingdings 2" panose="05020102010507070707" pitchFamily="18" charset="2"/>
              <a:buChar char=""/>
              <a:defRPr/>
            </a:pPr>
            <a:r>
              <a:rPr lang="en-US" sz="2700" b="1" dirty="0">
                <a:latin typeface="Times New Roman" pitchFamily="18" charset="0"/>
                <a:cs typeface="Times New Roman" pitchFamily="18" charset="0"/>
              </a:rPr>
              <a:t>Proposal with weak BI are pushed down in the funding priority or rejected</a:t>
            </a:r>
          </a:p>
          <a:p>
            <a:pPr marL="447675" lvl="2" indent="-382588">
              <a:buSzPct val="80000"/>
              <a:buFont typeface="Wingdings 2" panose="05020102010507070707" pitchFamily="18" charset="2"/>
              <a:buChar char=""/>
              <a:defRPr/>
            </a:pPr>
            <a:r>
              <a:rPr lang="en-US" sz="2700" b="1" dirty="0">
                <a:latin typeface="Times New Roman" pitchFamily="18" charset="0"/>
                <a:cs typeface="Times New Roman" pitchFamily="18" charset="0"/>
              </a:rPr>
              <a:t>Currently it mostly applies to the US PI, but the Israeli is encouraged to discuss it as well.</a:t>
            </a:r>
            <a:endParaRPr lang="he-IL" sz="2700" b="1" dirty="0">
              <a:latin typeface="Times New Roman" pitchFamily="18" charset="0"/>
              <a:cs typeface="Times New Roman" pitchFamily="18" charset="0"/>
            </a:endParaRPr>
          </a:p>
          <a:p>
            <a:pPr algn="r" rtl="1">
              <a:defRPr/>
            </a:pPr>
            <a:endParaRPr lang="en-US" b="1" dirty="0" smtClean="0">
              <a:latin typeface="Times New Roman" pitchFamily="18" charset="0"/>
              <a:cs typeface="Times New Roman" pitchFamily="18" charset="0"/>
            </a:endParaRPr>
          </a:p>
        </p:txBody>
      </p:sp>
      <p:sp>
        <p:nvSpPr>
          <p:cNvPr id="20485" name="Text Box 5"/>
          <p:cNvSpPr txBox="1">
            <a:spLocks noChangeArrowheads="1"/>
          </p:cNvSpPr>
          <p:nvPr/>
        </p:nvSpPr>
        <p:spPr bwMode="auto">
          <a:xfrm>
            <a:off x="1187624" y="341359"/>
            <a:ext cx="6119813" cy="769441"/>
          </a:xfrm>
          <a:prstGeom prst="rect">
            <a:avLst/>
          </a:prstGeom>
          <a:noFill/>
          <a:ln w="9525">
            <a:noFill/>
            <a:miter lim="800000"/>
            <a:headEnd/>
            <a:tailEnd/>
          </a:ln>
          <a:effectLst/>
        </p:spPr>
        <p:txBody>
          <a:bodyPr>
            <a:spAutoFit/>
          </a:bodyPr>
          <a:lstStyle/>
          <a:p>
            <a:pPr algn="ctr" eaLnBrk="1" hangingPunct="1">
              <a:spcBef>
                <a:spcPct val="50000"/>
              </a:spcBef>
              <a:defRPr/>
            </a:pPr>
            <a:r>
              <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Broader Impact</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7494"/>
            <a:ext cx="9144000" cy="1399032"/>
          </a:xfrm>
        </p:spPr>
        <p:txBody>
          <a:bodyPr>
            <a:noAutofit/>
          </a:bodyPr>
          <a:lstStyle/>
          <a:p>
            <a:pPr algn="ctr" rtl="1">
              <a:defRPr/>
            </a:pPr>
            <a:r>
              <a:rPr lang="en-US" sz="4000" dirty="0" smtClean="0">
                <a:latin typeface="Times New Roman" pitchFamily="18" charset="0"/>
                <a:cs typeface="Times New Roman" pitchFamily="18" charset="0"/>
              </a:rPr>
              <a:t>Annual Income from the Endowment</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Unadjusted Values</a:t>
            </a:r>
            <a:br>
              <a:rPr lang="en-US" sz="40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(in Million Dollars) </a:t>
            </a:r>
            <a:endParaRPr lang="en-US" sz="4000" dirty="0">
              <a:latin typeface="Times New Roman" pitchFamily="18" charset="0"/>
              <a:cs typeface="Times New Roman"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1283135792"/>
              </p:ext>
            </p:extLst>
          </p:nvPr>
        </p:nvGraphicFramePr>
        <p:xfrm>
          <a:off x="179512" y="1772816"/>
          <a:ext cx="8572528" cy="5214937"/>
        </p:xfrm>
        <a:graphic>
          <a:graphicData uri="http://schemas.openxmlformats.org/drawingml/2006/chart">
            <c:chart xmlns:c="http://schemas.openxmlformats.org/drawingml/2006/chart" xmlns:r="http://schemas.openxmlformats.org/officeDocument/2006/relationships" r:id="rId3"/>
          </a:graphicData>
        </a:graphic>
      </p:graphicFrame>
      <p:pic>
        <p:nvPicPr>
          <p:cNvPr id="23556" name="Picture 3" descr="BSF_logo Fina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28000" y="6286500"/>
            <a:ext cx="1016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AutoShape 5"/>
          <p:cNvSpPr>
            <a:spLocks noGrp="1" noChangeArrowheads="1"/>
          </p:cNvSpPr>
          <p:nvPr>
            <p:ph type="title"/>
          </p:nvPr>
        </p:nvSpPr>
        <p:spPr>
          <a:xfrm>
            <a:off x="755650" y="142852"/>
            <a:ext cx="7924800" cy="1143000"/>
          </a:xfrm>
        </p:spPr>
        <p:txBody>
          <a:bodyPr/>
          <a:lstStyle/>
          <a:p>
            <a:pPr algn="ctr" rtl="1">
              <a:defRPr/>
            </a:pPr>
            <a:r>
              <a:rPr lang="he-IL" sz="4400" dirty="0" smtClean="0">
                <a:latin typeface="Times New Roman" pitchFamily="18" charset="0"/>
                <a:cs typeface="Times New Roman" pitchFamily="18" charset="0"/>
              </a:rPr>
              <a:t>תקציב והוצאות הקרן</a:t>
            </a:r>
            <a:endParaRPr lang="en-US" sz="4400" dirty="0" smtClean="0">
              <a:latin typeface="Times New Roman" pitchFamily="18" charset="0"/>
              <a:cs typeface="Times New Roman" pitchFamily="18" charset="0"/>
            </a:endParaRPr>
          </a:p>
        </p:txBody>
      </p:sp>
      <p:sp>
        <p:nvSpPr>
          <p:cNvPr id="25603" name="Text Box 13"/>
          <p:cNvSpPr txBox="1">
            <a:spLocks noChangeArrowheads="1"/>
          </p:cNvSpPr>
          <p:nvPr/>
        </p:nvSpPr>
        <p:spPr bwMode="auto">
          <a:xfrm>
            <a:off x="323528" y="5688449"/>
            <a:ext cx="86409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9pPr>
          </a:lstStyle>
          <a:p>
            <a:pPr eaLnBrk="1" hangingPunct="1">
              <a:spcBef>
                <a:spcPct val="0"/>
              </a:spcBef>
              <a:buClrTx/>
              <a:buSzTx/>
              <a:buFontTx/>
              <a:buNone/>
            </a:pP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Research grants budget includes regular grants, short </a:t>
            </a:r>
            <a:r>
              <a:rPr lang="en-US" sz="1400" dirty="0" smtClean="0">
                <a:latin typeface="Arial" panose="020B0604020202020204" pitchFamily="34" charset="0"/>
                <a:cs typeface="Arial" panose="020B0604020202020204" pitchFamily="34" charset="0"/>
              </a:rPr>
              <a:t>visits and Transformative science</a:t>
            </a:r>
            <a:endParaRPr lang="en-US" sz="1400" dirty="0">
              <a:latin typeface="Arial" panose="020B0604020202020204" pitchFamily="34" charset="0"/>
              <a:cs typeface="Arial" panose="020B0604020202020204" pitchFamily="34" charset="0"/>
            </a:endParaRPr>
          </a:p>
          <a:p>
            <a:pPr rtl="1" eaLnBrk="1" hangingPunct="1">
              <a:spcBef>
                <a:spcPct val="0"/>
              </a:spcBef>
              <a:buClrTx/>
              <a:buSzTx/>
              <a:buFontTx/>
              <a:buNone/>
            </a:pPr>
            <a:endParaRPr lang="en-US" sz="1400" dirty="0">
              <a:latin typeface="Arial" panose="020B0604020202020204" pitchFamily="34" charset="0"/>
              <a:cs typeface="Arial" panose="020B0604020202020204"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3291388206"/>
              </p:ext>
            </p:extLst>
          </p:nvPr>
        </p:nvGraphicFramePr>
        <p:xfrm>
          <a:off x="0" y="1785926"/>
          <a:ext cx="5072066" cy="3433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1595358906"/>
              </p:ext>
            </p:extLst>
          </p:nvPr>
        </p:nvGraphicFramePr>
        <p:xfrm>
          <a:off x="4500530" y="1920008"/>
          <a:ext cx="4643470" cy="314327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23850" y="1125538"/>
            <a:ext cx="8640763" cy="5256212"/>
          </a:xfrm>
        </p:spPr>
        <p:txBody>
          <a:bodyPr/>
          <a:lstStyle/>
          <a:p>
            <a:r>
              <a:rPr lang="he-IL" sz="3200" b="1" dirty="0" smtClean="0"/>
              <a:t>תוכנית שנתית רגילה למענקי מחקר</a:t>
            </a:r>
          </a:p>
          <a:p>
            <a:r>
              <a:rPr lang="he-IL" sz="3200" b="1" dirty="0" smtClean="0"/>
              <a:t>תוכנית לצעירים במסגרת התוכנית הרגילה</a:t>
            </a:r>
          </a:p>
          <a:p>
            <a:r>
              <a:rPr lang="he-IL" sz="3200" b="1" dirty="0" smtClean="0"/>
              <a:t>תוכנית שנתית למחקרים  פורצי דרך </a:t>
            </a:r>
            <a:r>
              <a:rPr lang="he-IL" sz="3200" b="1" dirty="0" smtClean="0">
                <a:solidFill>
                  <a:srgbClr val="FF0000"/>
                </a:solidFill>
              </a:rPr>
              <a:t>(בהקפאה)</a:t>
            </a:r>
          </a:p>
          <a:p>
            <a:r>
              <a:rPr lang="he-IL" sz="3200" b="1" dirty="0" smtClean="0"/>
              <a:t>תוכנית על שם פרופ' רחמימוב להשתלמויות צעירים</a:t>
            </a:r>
          </a:p>
          <a:p>
            <a:r>
              <a:rPr lang="he-IL" sz="3200" b="1" dirty="0" smtClean="0"/>
              <a:t>שתוף פעולה </a:t>
            </a:r>
            <a:r>
              <a:rPr lang="en-US" sz="3200" b="1" dirty="0" smtClean="0"/>
              <a:t>NSF-BSF</a:t>
            </a:r>
            <a:endParaRPr lang="he-IL" sz="3200" b="1" dirty="0" smtClean="0"/>
          </a:p>
          <a:p>
            <a:endParaRPr lang="he-IL" sz="3200" b="1" dirty="0" smtClean="0"/>
          </a:p>
          <a:p>
            <a:endParaRPr lang="en-US" b="1" dirty="0" smtClean="0"/>
          </a:p>
        </p:txBody>
      </p:sp>
      <p:sp>
        <p:nvSpPr>
          <p:cNvPr id="20485" name="Text Box 5"/>
          <p:cNvSpPr txBox="1">
            <a:spLocks noChangeArrowheads="1"/>
          </p:cNvSpPr>
          <p:nvPr/>
        </p:nvSpPr>
        <p:spPr bwMode="auto">
          <a:xfrm>
            <a:off x="2057400" y="152400"/>
            <a:ext cx="6119813" cy="769441"/>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תוכניות מענקים</a:t>
            </a:r>
            <a:endPar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4294967295"/>
          </p:nvPr>
        </p:nvSpPr>
        <p:spPr/>
        <p:txBody>
          <a:bodyPr/>
          <a:lstStyle/>
          <a:p>
            <a:pPr algn="r" rtl="1"/>
            <a:r>
              <a:rPr lang="he-IL" b="1" smtClean="0">
                <a:latin typeface="Times New Roman" panose="02020603050405020304" pitchFamily="18" charset="0"/>
                <a:cs typeface="Times New Roman" panose="02020603050405020304" pitchFamily="18" charset="0"/>
              </a:rPr>
              <a:t>מדעי הרפואה</a:t>
            </a:r>
          </a:p>
          <a:p>
            <a:pPr algn="r" rtl="1"/>
            <a:r>
              <a:rPr lang="he-IL" b="1" smtClean="0">
                <a:latin typeface="Times New Roman" panose="02020603050405020304" pitchFamily="18" charset="0"/>
                <a:cs typeface="Times New Roman" panose="02020603050405020304" pitchFamily="18" charset="0"/>
              </a:rPr>
              <a:t>מדעי החיים (כולל אקולוגיה וביולוגיה ימית)</a:t>
            </a:r>
          </a:p>
          <a:p>
            <a:pPr algn="r" rtl="1"/>
            <a:r>
              <a:rPr lang="he-IL" b="1" smtClean="0">
                <a:latin typeface="Times New Roman" panose="02020603050405020304" pitchFamily="18" charset="0"/>
                <a:cs typeface="Times New Roman" panose="02020603050405020304" pitchFamily="18" charset="0"/>
              </a:rPr>
              <a:t>פסיכו-ביולוגיה</a:t>
            </a:r>
          </a:p>
          <a:p>
            <a:pPr algn="r" rtl="1"/>
            <a:r>
              <a:rPr lang="he-IL" b="1" smtClean="0">
                <a:latin typeface="Times New Roman" panose="02020603050405020304" pitchFamily="18" charset="0"/>
                <a:cs typeface="Times New Roman" panose="02020603050405020304" pitchFamily="18" charset="0"/>
              </a:rPr>
              <a:t>הנדסה ביו-רפואית</a:t>
            </a:r>
          </a:p>
          <a:p>
            <a:pPr algn="r" rtl="1"/>
            <a:endParaRPr lang="he-IL" b="1" smtClean="0">
              <a:latin typeface="Times New Roman" panose="02020603050405020304" pitchFamily="18" charset="0"/>
              <a:cs typeface="Times New Roman" panose="02020603050405020304" pitchFamily="18" charset="0"/>
            </a:endParaRPr>
          </a:p>
          <a:p>
            <a:pPr algn="r" rtl="1"/>
            <a:endParaRPr lang="he-IL" b="1" smtClean="0">
              <a:latin typeface="Times New Roman" panose="02020603050405020304" pitchFamily="18" charset="0"/>
              <a:cs typeface="Times New Roman" panose="02020603050405020304" pitchFamily="18" charset="0"/>
            </a:endParaRPr>
          </a:p>
          <a:p>
            <a:pPr algn="r" rtl="1"/>
            <a:endParaRPr lang="en-US" b="1" smtClean="0">
              <a:latin typeface="Times New Roman" panose="02020603050405020304" pitchFamily="18" charset="0"/>
              <a:cs typeface="Times New Roman" panose="02020603050405020304" pitchFamily="18" charset="0"/>
            </a:endParaRPr>
          </a:p>
        </p:txBody>
      </p:sp>
      <p:sp>
        <p:nvSpPr>
          <p:cNvPr id="73732" name="Text Box 4"/>
          <p:cNvSpPr txBox="1">
            <a:spLocks noChangeArrowheads="1"/>
          </p:cNvSpPr>
          <p:nvPr/>
        </p:nvSpPr>
        <p:spPr bwMode="auto">
          <a:xfrm>
            <a:off x="457200" y="114300"/>
            <a:ext cx="8013727" cy="769441"/>
          </a:xfrm>
          <a:prstGeom prst="rect">
            <a:avLst/>
          </a:prstGeom>
          <a:noFill/>
          <a:ln w="9525">
            <a:noFill/>
            <a:miter lim="800000"/>
            <a:headEnd/>
            <a:tailEnd/>
          </a:ln>
          <a:effectLst/>
        </p:spPr>
        <p:txBody>
          <a:bodyPr>
            <a:spAutoFit/>
          </a:bodyPr>
          <a:lstStyle/>
          <a:p>
            <a:pPr rtl="1" eaLnBrk="1" hangingPunct="1">
              <a:spcBef>
                <a:spcPct val="50000"/>
              </a:spcBef>
              <a:defRPr/>
            </a:pP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תוכנית מענקים רגילה – הגשה ב </a:t>
            </a:r>
            <a:r>
              <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2017</a:t>
            </a: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 </a:t>
            </a:r>
            <a:endPar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69850" y="1268412"/>
            <a:ext cx="8686800" cy="4968899"/>
          </a:xfrm>
        </p:spPr>
        <p:txBody>
          <a:bodyPr/>
          <a:lstStyle/>
          <a:p>
            <a:r>
              <a:rPr lang="he-IL" sz="2400" b="1" dirty="0" smtClean="0"/>
              <a:t>פיסיקה</a:t>
            </a:r>
          </a:p>
          <a:p>
            <a:r>
              <a:rPr lang="he-IL" sz="2400" b="1" dirty="0" smtClean="0"/>
              <a:t>מתמטיקה, סטטיסטיקה ומדעי המחשב</a:t>
            </a:r>
          </a:p>
          <a:p>
            <a:r>
              <a:rPr lang="he-IL" sz="2400" b="1" dirty="0" smtClean="0"/>
              <a:t>כימיה</a:t>
            </a:r>
          </a:p>
          <a:p>
            <a:r>
              <a:rPr lang="he-IL" sz="2400" b="1" dirty="0" smtClean="0"/>
              <a:t>מדעי כדור הארץ (מדעי האדמה, מדעי האטמוספירה ואוקינוגרפיה)</a:t>
            </a:r>
          </a:p>
          <a:p>
            <a:r>
              <a:rPr lang="he-IL" sz="2400" b="1" dirty="0" smtClean="0"/>
              <a:t>מדעי הסביבה </a:t>
            </a:r>
            <a:endParaRPr lang="en-US" sz="2400" b="1" dirty="0" smtClean="0"/>
          </a:p>
          <a:p>
            <a:r>
              <a:rPr lang="he-IL" sz="2400" b="1" dirty="0" smtClean="0">
                <a:solidFill>
                  <a:srgbClr val="FF0000"/>
                </a:solidFill>
              </a:rPr>
              <a:t>אקולוגיה (יוסר. מ-2017 יכלל בתוך מדעי החיים, ויכיל גם ביולוגיה ימית)</a:t>
            </a:r>
            <a:endParaRPr lang="en-US" sz="2400" b="1" dirty="0" smtClean="0">
              <a:solidFill>
                <a:srgbClr val="FF0000"/>
              </a:solidFill>
            </a:endParaRPr>
          </a:p>
          <a:p>
            <a:r>
              <a:rPr lang="he-IL" sz="2400" b="1" dirty="0" smtClean="0"/>
              <a:t>סוציולוגיה</a:t>
            </a:r>
          </a:p>
          <a:p>
            <a:r>
              <a:rPr lang="he-IL" sz="2400" b="1" dirty="0" smtClean="0"/>
              <a:t>פסיכולוגיה </a:t>
            </a:r>
            <a:r>
              <a:rPr lang="he-IL" sz="2400" b="1" dirty="0" smtClean="0">
                <a:solidFill>
                  <a:srgbClr val="FF0000"/>
                </a:solidFill>
              </a:rPr>
              <a:t>(לא כולל פסיכו-ביולוגיה)</a:t>
            </a:r>
          </a:p>
          <a:p>
            <a:r>
              <a:rPr lang="he-IL" sz="2400" b="1" dirty="0" smtClean="0"/>
              <a:t>כלכלה</a:t>
            </a:r>
          </a:p>
          <a:p>
            <a:r>
              <a:rPr lang="he-IL" sz="2400" b="1" dirty="0" smtClean="0"/>
              <a:t>חומרים</a:t>
            </a:r>
          </a:p>
          <a:p>
            <a:r>
              <a:rPr lang="he-IL" sz="2400" b="1" dirty="0" smtClean="0"/>
              <a:t>אנרגיה</a:t>
            </a:r>
          </a:p>
        </p:txBody>
      </p:sp>
      <p:sp>
        <p:nvSpPr>
          <p:cNvPr id="21509" name="Text Box 5"/>
          <p:cNvSpPr txBox="1">
            <a:spLocks noChangeArrowheads="1"/>
          </p:cNvSpPr>
          <p:nvPr/>
        </p:nvSpPr>
        <p:spPr bwMode="auto">
          <a:xfrm>
            <a:off x="827584" y="332656"/>
            <a:ext cx="7529538" cy="769441"/>
          </a:xfrm>
          <a:prstGeom prst="rect">
            <a:avLst/>
          </a:prstGeom>
          <a:noFill/>
          <a:ln w="9525">
            <a:noFill/>
            <a:miter lim="800000"/>
            <a:headEnd/>
            <a:tailEnd/>
          </a:ln>
          <a:effectLst/>
        </p:spPr>
        <p:txBody>
          <a:bodyPr>
            <a:spAutoFit/>
          </a:bodyPr>
          <a:lstStyle/>
          <a:p>
            <a:pPr algn="r" rtl="1" eaLnBrk="1" hangingPunct="1">
              <a:spcBef>
                <a:spcPct val="50000"/>
              </a:spcBef>
              <a:defRPr/>
            </a:pPr>
            <a:r>
              <a:rPr lang="he-IL"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תוכנית מענקים רגילה – הגשה ב </a:t>
            </a:r>
            <a:r>
              <a:rPr lang="en-US" sz="4400" b="0" dirty="0" smtClean="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2018</a:t>
            </a:r>
            <a:endPar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Apex</Template>
  <TotalTime>7510</TotalTime>
  <Words>2958</Words>
  <Application>Microsoft Office PowerPoint</Application>
  <PresentationFormat>On-screen Show (4:3)</PresentationFormat>
  <Paragraphs>533</Paragraphs>
  <Slides>40</Slides>
  <Notes>37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Calibri</vt:lpstr>
      <vt:lpstr>Century Gothic</vt:lpstr>
      <vt:lpstr>Gisha</vt:lpstr>
      <vt:lpstr>Times New Roman</vt:lpstr>
      <vt:lpstr>Verdana</vt:lpstr>
      <vt:lpstr>Wingdings</vt:lpstr>
      <vt:lpstr>Wingdings 2</vt:lpstr>
      <vt:lpstr>Verve</vt:lpstr>
      <vt:lpstr>PowerPoint Presentation</vt:lpstr>
      <vt:lpstr>אודות הקרן הדו לאומית למדע ישראל-  ארה"ב  (BSF)</vt:lpstr>
      <vt:lpstr>אודות הקרן הדו לאומית למדע ישראל-  ארה"ב  (BSF)</vt:lpstr>
      <vt:lpstr>PowerPoint Presentation</vt:lpstr>
      <vt:lpstr>Annual Income from the Endowment Unadjusted Values (in Million Dollars) </vt:lpstr>
      <vt:lpstr>תקציב והוצאות הקרן</vt:lpstr>
      <vt:lpstr>PowerPoint Presentation</vt:lpstr>
      <vt:lpstr>PowerPoint Presentation</vt:lpstr>
      <vt:lpstr>PowerPoint Presentation</vt:lpstr>
      <vt:lpstr>PowerPoint Presentation</vt:lpstr>
      <vt:lpstr>מספר ההגשות (ואחוזי הצלחה) בשנים האחרונות - קבוצה I </vt:lpstr>
      <vt:lpstr>מספר ההגשות (ואחוזי הצלחה) בשנים האחרונות - קבוצה II</vt:lpstr>
      <vt:lpstr>PowerPoint Presentation</vt:lpstr>
      <vt:lpstr>תהליך ההגשה (כללי)</vt:lpstr>
      <vt:lpstr>כללי הגשה</vt:lpstr>
      <vt:lpstr>כללי הגשה</vt:lpstr>
      <vt:lpstr>PowerPoint Presentation</vt:lpstr>
      <vt:lpstr>תהליך השיפוט - קבלת ההחלטות</vt:lpstr>
      <vt:lpstr>תוכניות מענקים - מענק רגיל</vt:lpstr>
      <vt:lpstr>PowerPoint Presentation</vt:lpstr>
      <vt:lpstr>PowerPoint Presentation</vt:lpstr>
      <vt:lpstr>PowerPoint Presentation</vt:lpstr>
      <vt:lpstr>עקרונות המימון (1)</vt:lpstr>
      <vt:lpstr>עקרונות המימון (2)</vt:lpstr>
      <vt:lpstr>טיפים להגשת הצעה</vt:lpstr>
      <vt:lpstr>שתוף פעולה  BSF-NSF  כללי</vt:lpstr>
      <vt:lpstr>Eligibility:</vt:lpstr>
      <vt:lpstr>NSF-BSF- תקציב</vt:lpstr>
      <vt:lpstr>בהצלחה !!</vt:lpstr>
      <vt:lpstr>שתוף פעולה    BSF-NSF תוכניות במחשבים</vt:lpstr>
      <vt:lpstr>PowerPoint Presentation</vt:lpstr>
      <vt:lpstr>טיפים להגשה משותפת BSF –NSF   )המצגת קיימת באתר ה  (BSF  </vt:lpstr>
      <vt:lpstr>How to Choose a US Partner</vt:lpstr>
      <vt:lpstr>How to Choose a US partner</vt:lpstr>
      <vt:lpstr>PowerPoint Presentation</vt:lpstr>
      <vt:lpstr>PowerPoint Presentation</vt:lpstr>
      <vt:lpstr>NSF Evaluation Process</vt:lpstr>
      <vt:lpstr>NSF  Evaluation Process</vt:lpstr>
      <vt:lpstr>PowerPoint Presentation</vt:lpstr>
      <vt:lpstr>PowerPoint Presentation</vt:lpstr>
    </vt:vector>
  </TitlesOfParts>
  <Company>BSF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 ISRAEL BINAIONAL SCIENCE FOUNDATION (BSF)</dc:title>
  <dc:creator>Orli Rozencwajg</dc:creator>
  <cp:lastModifiedBy>heni harring</cp:lastModifiedBy>
  <cp:revision>502</cp:revision>
  <cp:lastPrinted>2017-08-17T09:24:03Z</cp:lastPrinted>
  <dcterms:created xsi:type="dcterms:W3CDTF">2005-08-31T12:43:36Z</dcterms:created>
  <dcterms:modified xsi:type="dcterms:W3CDTF">2017-08-20T10:50:52Z</dcterms:modified>
</cp:coreProperties>
</file>